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63" r:id="rId2"/>
    <p:sldId id="338" r:id="rId3"/>
    <p:sldId id="339" r:id="rId4"/>
    <p:sldId id="278" r:id="rId5"/>
    <p:sldId id="417" r:id="rId6"/>
    <p:sldId id="418" r:id="rId7"/>
    <p:sldId id="419" r:id="rId8"/>
    <p:sldId id="420" r:id="rId9"/>
    <p:sldId id="421" r:id="rId10"/>
    <p:sldId id="422" r:id="rId11"/>
    <p:sldId id="423"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37"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Lst>
  <p:sldSz cx="5761038" cy="7200900"/>
  <p:notesSz cx="6858000" cy="9144000"/>
  <p:defaultTextStyle>
    <a:defPPr>
      <a:defRPr lang="es-MX"/>
    </a:defPPr>
    <a:lvl1pPr marL="0" algn="l" defTabSz="746966" rtl="0" eaLnBrk="1" latinLnBrk="0" hangingPunct="1">
      <a:defRPr sz="1500" kern="1200">
        <a:solidFill>
          <a:schemeClr val="tx1"/>
        </a:solidFill>
        <a:latin typeface="+mn-lt"/>
        <a:ea typeface="+mn-ea"/>
        <a:cs typeface="+mn-cs"/>
      </a:defRPr>
    </a:lvl1pPr>
    <a:lvl2pPr marL="373482" algn="l" defTabSz="746966" rtl="0" eaLnBrk="1" latinLnBrk="0" hangingPunct="1">
      <a:defRPr sz="1500" kern="1200">
        <a:solidFill>
          <a:schemeClr val="tx1"/>
        </a:solidFill>
        <a:latin typeface="+mn-lt"/>
        <a:ea typeface="+mn-ea"/>
        <a:cs typeface="+mn-cs"/>
      </a:defRPr>
    </a:lvl2pPr>
    <a:lvl3pPr marL="746966" algn="l" defTabSz="746966" rtl="0" eaLnBrk="1" latinLnBrk="0" hangingPunct="1">
      <a:defRPr sz="1500" kern="1200">
        <a:solidFill>
          <a:schemeClr val="tx1"/>
        </a:solidFill>
        <a:latin typeface="+mn-lt"/>
        <a:ea typeface="+mn-ea"/>
        <a:cs typeface="+mn-cs"/>
      </a:defRPr>
    </a:lvl3pPr>
    <a:lvl4pPr marL="1120446" algn="l" defTabSz="746966" rtl="0" eaLnBrk="1" latinLnBrk="0" hangingPunct="1">
      <a:defRPr sz="1500" kern="1200">
        <a:solidFill>
          <a:schemeClr val="tx1"/>
        </a:solidFill>
        <a:latin typeface="+mn-lt"/>
        <a:ea typeface="+mn-ea"/>
        <a:cs typeface="+mn-cs"/>
      </a:defRPr>
    </a:lvl4pPr>
    <a:lvl5pPr marL="1493929" algn="l" defTabSz="746966" rtl="0" eaLnBrk="1" latinLnBrk="0" hangingPunct="1">
      <a:defRPr sz="1500" kern="1200">
        <a:solidFill>
          <a:schemeClr val="tx1"/>
        </a:solidFill>
        <a:latin typeface="+mn-lt"/>
        <a:ea typeface="+mn-ea"/>
        <a:cs typeface="+mn-cs"/>
      </a:defRPr>
    </a:lvl5pPr>
    <a:lvl6pPr marL="1867412" algn="l" defTabSz="746966" rtl="0" eaLnBrk="1" latinLnBrk="0" hangingPunct="1">
      <a:defRPr sz="1500" kern="1200">
        <a:solidFill>
          <a:schemeClr val="tx1"/>
        </a:solidFill>
        <a:latin typeface="+mn-lt"/>
        <a:ea typeface="+mn-ea"/>
        <a:cs typeface="+mn-cs"/>
      </a:defRPr>
    </a:lvl6pPr>
    <a:lvl7pPr marL="2240893" algn="l" defTabSz="746966" rtl="0" eaLnBrk="1" latinLnBrk="0" hangingPunct="1">
      <a:defRPr sz="1500" kern="1200">
        <a:solidFill>
          <a:schemeClr val="tx1"/>
        </a:solidFill>
        <a:latin typeface="+mn-lt"/>
        <a:ea typeface="+mn-ea"/>
        <a:cs typeface="+mn-cs"/>
      </a:defRPr>
    </a:lvl7pPr>
    <a:lvl8pPr marL="2614377" algn="l" defTabSz="746966" rtl="0" eaLnBrk="1" latinLnBrk="0" hangingPunct="1">
      <a:defRPr sz="1500" kern="1200">
        <a:solidFill>
          <a:schemeClr val="tx1"/>
        </a:solidFill>
        <a:latin typeface="+mn-lt"/>
        <a:ea typeface="+mn-ea"/>
        <a:cs typeface="+mn-cs"/>
      </a:defRPr>
    </a:lvl8pPr>
    <a:lvl9pPr marL="2987859" algn="l" defTabSz="74696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880">
          <p15:clr>
            <a:srgbClr val="A4A3A4"/>
          </p15:clr>
        </p15:guide>
        <p15:guide id="3" orient="horz" pos="1928">
          <p15:clr>
            <a:srgbClr val="A4A3A4"/>
          </p15:clr>
        </p15:guide>
        <p15:guide id="4" pos="1701">
          <p15:clr>
            <a:srgbClr val="A4A3A4"/>
          </p15:clr>
        </p15:guide>
        <p15:guide id="5" orient="horz" pos="2535">
          <p15:clr>
            <a:srgbClr val="A4A3A4"/>
          </p15:clr>
        </p15:guide>
        <p15:guide id="6" orient="horz" pos="2268">
          <p15:clr>
            <a:srgbClr val="A4A3A4"/>
          </p15:clr>
        </p15:guide>
        <p15:guide id="7" pos="3072">
          <p15:clr>
            <a:srgbClr val="A4A3A4"/>
          </p15:clr>
        </p15:guide>
        <p15:guide id="8" pos="181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2E32"/>
    <a:srgbClr val="861D31"/>
    <a:srgbClr val="81776F"/>
    <a:srgbClr val="DAD5D0"/>
    <a:srgbClr val="6E1828"/>
    <a:srgbClr val="C9C2BA"/>
    <a:srgbClr val="C42A47"/>
    <a:srgbClr val="D43856"/>
    <a:srgbClr val="007033"/>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3" autoAdjust="0"/>
    <p:restoredTop sz="94291" autoAdjust="0"/>
  </p:normalViewPr>
  <p:slideViewPr>
    <p:cSldViewPr>
      <p:cViewPr varScale="1">
        <p:scale>
          <a:sx n="110" d="100"/>
          <a:sy n="110" d="100"/>
        </p:scale>
        <p:origin x="3330" y="120"/>
      </p:cViewPr>
      <p:guideLst>
        <p:guide orient="horz" pos="2155"/>
        <p:guide pos="2880"/>
        <p:guide orient="horz" pos="1928"/>
        <p:guide pos="1701"/>
        <p:guide orient="horz" pos="2535"/>
        <p:guide orient="horz" pos="2268"/>
        <p:guide pos="3072"/>
        <p:guide pos="181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26" Type="http://schemas.openxmlformats.org/officeDocument/2006/relationships/slide" Target="slides/slide33.xml"/><Relationship Id="rId21" Type="http://schemas.openxmlformats.org/officeDocument/2006/relationships/slide" Target="slides/slide28.xml"/><Relationship Id="rId42" Type="http://schemas.openxmlformats.org/officeDocument/2006/relationships/slide" Target="slides/slide49.xml"/><Relationship Id="rId47" Type="http://schemas.openxmlformats.org/officeDocument/2006/relationships/slide" Target="slides/slide54.xml"/><Relationship Id="rId63" Type="http://schemas.openxmlformats.org/officeDocument/2006/relationships/slide" Target="slides/slide70.xml"/><Relationship Id="rId68" Type="http://schemas.openxmlformats.org/officeDocument/2006/relationships/slide" Target="slides/slide75.xml"/><Relationship Id="rId16" Type="http://schemas.openxmlformats.org/officeDocument/2006/relationships/slide" Target="slides/slide23.xml"/><Relationship Id="rId11" Type="http://schemas.openxmlformats.org/officeDocument/2006/relationships/slide" Target="slides/slide18.xml"/><Relationship Id="rId24" Type="http://schemas.openxmlformats.org/officeDocument/2006/relationships/slide" Target="slides/slide31.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47.xml"/><Relationship Id="rId45" Type="http://schemas.openxmlformats.org/officeDocument/2006/relationships/slide" Target="slides/slide52.xml"/><Relationship Id="rId53" Type="http://schemas.openxmlformats.org/officeDocument/2006/relationships/slide" Target="slides/slide60.xml"/><Relationship Id="rId58" Type="http://schemas.openxmlformats.org/officeDocument/2006/relationships/slide" Target="slides/slide65.xml"/><Relationship Id="rId66" Type="http://schemas.openxmlformats.org/officeDocument/2006/relationships/slide" Target="slides/slide73.xml"/><Relationship Id="rId74" Type="http://schemas.openxmlformats.org/officeDocument/2006/relationships/slide" Target="slides/slide81.xml"/><Relationship Id="rId79" Type="http://schemas.openxmlformats.org/officeDocument/2006/relationships/slide" Target="slides/slide86.xml"/><Relationship Id="rId5" Type="http://schemas.openxmlformats.org/officeDocument/2006/relationships/slide" Target="slides/slide12.xml"/><Relationship Id="rId61" Type="http://schemas.openxmlformats.org/officeDocument/2006/relationships/slide" Target="slides/slide68.xml"/><Relationship Id="rId19" Type="http://schemas.openxmlformats.org/officeDocument/2006/relationships/slide" Target="slides/slide26.xml"/><Relationship Id="rId14" Type="http://schemas.openxmlformats.org/officeDocument/2006/relationships/slide" Target="slides/slide21.xml"/><Relationship Id="rId22" Type="http://schemas.openxmlformats.org/officeDocument/2006/relationships/slide" Target="slides/slide29.xml"/><Relationship Id="rId27" Type="http://schemas.openxmlformats.org/officeDocument/2006/relationships/slide" Target="slides/slide34.xml"/><Relationship Id="rId30" Type="http://schemas.openxmlformats.org/officeDocument/2006/relationships/slide" Target="slides/slide37.xml"/><Relationship Id="rId35" Type="http://schemas.openxmlformats.org/officeDocument/2006/relationships/slide" Target="slides/slide42.xml"/><Relationship Id="rId43" Type="http://schemas.openxmlformats.org/officeDocument/2006/relationships/slide" Target="slides/slide50.xml"/><Relationship Id="rId48" Type="http://schemas.openxmlformats.org/officeDocument/2006/relationships/slide" Target="slides/slide55.xml"/><Relationship Id="rId56" Type="http://schemas.openxmlformats.org/officeDocument/2006/relationships/slide" Target="slides/slide63.xml"/><Relationship Id="rId64" Type="http://schemas.openxmlformats.org/officeDocument/2006/relationships/slide" Target="slides/slide71.xml"/><Relationship Id="rId69" Type="http://schemas.openxmlformats.org/officeDocument/2006/relationships/slide" Target="slides/slide76.xml"/><Relationship Id="rId77" Type="http://schemas.openxmlformats.org/officeDocument/2006/relationships/slide" Target="slides/slide84.xml"/><Relationship Id="rId8" Type="http://schemas.openxmlformats.org/officeDocument/2006/relationships/slide" Target="slides/slide15.xml"/><Relationship Id="rId51" Type="http://schemas.openxmlformats.org/officeDocument/2006/relationships/slide" Target="slides/slide58.xml"/><Relationship Id="rId72" Type="http://schemas.openxmlformats.org/officeDocument/2006/relationships/slide" Target="slides/slide79.xml"/><Relationship Id="rId80" Type="http://schemas.openxmlformats.org/officeDocument/2006/relationships/slide" Target="slides/slide87.xml"/><Relationship Id="rId3" Type="http://schemas.openxmlformats.org/officeDocument/2006/relationships/slide" Target="slides/slide3.xml"/><Relationship Id="rId12" Type="http://schemas.openxmlformats.org/officeDocument/2006/relationships/slide" Target="slides/slide19.xml"/><Relationship Id="rId17" Type="http://schemas.openxmlformats.org/officeDocument/2006/relationships/slide" Target="slides/slide24.xml"/><Relationship Id="rId25" Type="http://schemas.openxmlformats.org/officeDocument/2006/relationships/slide" Target="slides/slide32.xml"/><Relationship Id="rId33" Type="http://schemas.openxmlformats.org/officeDocument/2006/relationships/slide" Target="slides/slide40.xml"/><Relationship Id="rId38" Type="http://schemas.openxmlformats.org/officeDocument/2006/relationships/slide" Target="slides/slide45.xml"/><Relationship Id="rId46" Type="http://schemas.openxmlformats.org/officeDocument/2006/relationships/slide" Target="slides/slide53.xml"/><Relationship Id="rId59" Type="http://schemas.openxmlformats.org/officeDocument/2006/relationships/slide" Target="slides/slide66.xml"/><Relationship Id="rId67" Type="http://schemas.openxmlformats.org/officeDocument/2006/relationships/slide" Target="slides/slide74.xml"/><Relationship Id="rId20" Type="http://schemas.openxmlformats.org/officeDocument/2006/relationships/slide" Target="slides/slide27.xml"/><Relationship Id="rId41" Type="http://schemas.openxmlformats.org/officeDocument/2006/relationships/slide" Target="slides/slide48.xml"/><Relationship Id="rId54" Type="http://schemas.openxmlformats.org/officeDocument/2006/relationships/slide" Target="slides/slide61.xml"/><Relationship Id="rId62" Type="http://schemas.openxmlformats.org/officeDocument/2006/relationships/slide" Target="slides/slide69.xml"/><Relationship Id="rId70" Type="http://schemas.openxmlformats.org/officeDocument/2006/relationships/slide" Target="slides/slide77.xml"/><Relationship Id="rId75" Type="http://schemas.openxmlformats.org/officeDocument/2006/relationships/slide" Target="slides/slide82.xml"/><Relationship Id="rId1" Type="http://schemas.openxmlformats.org/officeDocument/2006/relationships/slide" Target="slides/slide1.xml"/><Relationship Id="rId6" Type="http://schemas.openxmlformats.org/officeDocument/2006/relationships/slide" Target="slides/slide13.xml"/><Relationship Id="rId15" Type="http://schemas.openxmlformats.org/officeDocument/2006/relationships/slide" Target="slides/slide22.xml"/><Relationship Id="rId23" Type="http://schemas.openxmlformats.org/officeDocument/2006/relationships/slide" Target="slides/slide30.xml"/><Relationship Id="rId28" Type="http://schemas.openxmlformats.org/officeDocument/2006/relationships/slide" Target="slides/slide35.xml"/><Relationship Id="rId36" Type="http://schemas.openxmlformats.org/officeDocument/2006/relationships/slide" Target="slides/slide43.xml"/><Relationship Id="rId49" Type="http://schemas.openxmlformats.org/officeDocument/2006/relationships/slide" Target="slides/slide56.xml"/><Relationship Id="rId57" Type="http://schemas.openxmlformats.org/officeDocument/2006/relationships/slide" Target="slides/slide64.xml"/><Relationship Id="rId10" Type="http://schemas.openxmlformats.org/officeDocument/2006/relationships/slide" Target="slides/slide17.xml"/><Relationship Id="rId31" Type="http://schemas.openxmlformats.org/officeDocument/2006/relationships/slide" Target="slides/slide38.xml"/><Relationship Id="rId44" Type="http://schemas.openxmlformats.org/officeDocument/2006/relationships/slide" Target="slides/slide51.xml"/><Relationship Id="rId52" Type="http://schemas.openxmlformats.org/officeDocument/2006/relationships/slide" Target="slides/slide59.xml"/><Relationship Id="rId60" Type="http://schemas.openxmlformats.org/officeDocument/2006/relationships/slide" Target="slides/slide67.xml"/><Relationship Id="rId65" Type="http://schemas.openxmlformats.org/officeDocument/2006/relationships/slide" Target="slides/slide72.xml"/><Relationship Id="rId73" Type="http://schemas.openxmlformats.org/officeDocument/2006/relationships/slide" Target="slides/slide80.xml"/><Relationship Id="rId78" Type="http://schemas.openxmlformats.org/officeDocument/2006/relationships/slide" Target="slides/slide85.xml"/><Relationship Id="rId4" Type="http://schemas.openxmlformats.org/officeDocument/2006/relationships/slide" Target="slides/slide4.xml"/><Relationship Id="rId9" Type="http://schemas.openxmlformats.org/officeDocument/2006/relationships/slide" Target="slides/slide16.xml"/><Relationship Id="rId13" Type="http://schemas.openxmlformats.org/officeDocument/2006/relationships/slide" Target="slides/slide20.xml"/><Relationship Id="rId18" Type="http://schemas.openxmlformats.org/officeDocument/2006/relationships/slide" Target="slides/slide25.xml"/><Relationship Id="rId39" Type="http://schemas.openxmlformats.org/officeDocument/2006/relationships/slide" Target="slides/slide46.xml"/><Relationship Id="rId34" Type="http://schemas.openxmlformats.org/officeDocument/2006/relationships/slide" Target="slides/slide41.xml"/><Relationship Id="rId50" Type="http://schemas.openxmlformats.org/officeDocument/2006/relationships/slide" Target="slides/slide57.xml"/><Relationship Id="rId55" Type="http://schemas.openxmlformats.org/officeDocument/2006/relationships/slide" Target="slides/slide62.xml"/><Relationship Id="rId76" Type="http://schemas.openxmlformats.org/officeDocument/2006/relationships/slide" Target="slides/slide83.xml"/><Relationship Id="rId7" Type="http://schemas.openxmlformats.org/officeDocument/2006/relationships/slide" Target="slides/slide14.xml"/><Relationship Id="rId71" Type="http://schemas.openxmlformats.org/officeDocument/2006/relationships/slide" Target="slides/slide78.xml"/><Relationship Id="rId2" Type="http://schemas.openxmlformats.org/officeDocument/2006/relationships/slide" Target="slides/slide2.xml"/><Relationship Id="rId2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D6233E-2D8D-484F-A3E9-865FA5572F5E}" type="datetimeFigureOut">
              <a:rPr lang="es-MX" smtClean="0"/>
              <a:t>06/03/2023</a:t>
            </a:fld>
            <a:endParaRPr lang="es-MX"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F19FFE-01D2-4ABB-9439-B0DC422C0FAF}" type="slidenum">
              <a:rPr lang="es-MX" smtClean="0"/>
              <a:t>‹Nº›</a:t>
            </a:fld>
            <a:endParaRPr lang="es-MX" dirty="0"/>
          </a:p>
        </p:txBody>
      </p:sp>
    </p:spTree>
    <p:extLst>
      <p:ext uri="{BB962C8B-B14F-4D97-AF65-F5344CB8AC3E}">
        <p14:creationId xmlns:p14="http://schemas.microsoft.com/office/powerpoint/2010/main" val="165173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4C38A-3DC9-4E33-964F-E131B704758D}" type="datetimeFigureOut">
              <a:rPr lang="es-MX" smtClean="0"/>
              <a:t>06/03/2023</a:t>
            </a:fld>
            <a:endParaRPr lang="es-MX" dirty="0"/>
          </a:p>
        </p:txBody>
      </p:sp>
      <p:sp>
        <p:nvSpPr>
          <p:cNvPr id="4" name="3 Marcador de imagen de diapositiva"/>
          <p:cNvSpPr>
            <a:spLocks noGrp="1" noRot="1" noChangeAspect="1"/>
          </p:cNvSpPr>
          <p:nvPr>
            <p:ph type="sldImg" idx="2"/>
          </p:nvPr>
        </p:nvSpPr>
        <p:spPr>
          <a:xfrm>
            <a:off x="2057400" y="685800"/>
            <a:ext cx="27432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BD388-3559-4303-B3E8-CA38657872BB}" type="slidenum">
              <a:rPr lang="es-MX" smtClean="0"/>
              <a:t>‹Nº›</a:t>
            </a:fld>
            <a:endParaRPr lang="es-MX" dirty="0"/>
          </a:p>
        </p:txBody>
      </p:sp>
    </p:spTree>
    <p:extLst>
      <p:ext uri="{BB962C8B-B14F-4D97-AF65-F5344CB8AC3E}">
        <p14:creationId xmlns:p14="http://schemas.microsoft.com/office/powerpoint/2010/main" val="2686252367"/>
      </p:ext>
    </p:extLst>
  </p:cSld>
  <p:clrMap bg1="lt1" tx1="dk1" bg2="lt2" tx2="dk2" accent1="accent1" accent2="accent2" accent3="accent3" accent4="accent4" accent5="accent5" accent6="accent6" hlink="hlink" folHlink="folHlink"/>
  <p:notesStyle>
    <a:lvl1pPr marL="0" algn="l" defTabSz="746966" rtl="0" eaLnBrk="1" latinLnBrk="0" hangingPunct="1">
      <a:defRPr sz="900" kern="1200">
        <a:solidFill>
          <a:schemeClr val="tx1"/>
        </a:solidFill>
        <a:latin typeface="+mn-lt"/>
        <a:ea typeface="+mn-ea"/>
        <a:cs typeface="+mn-cs"/>
      </a:defRPr>
    </a:lvl1pPr>
    <a:lvl2pPr marL="373482" algn="l" defTabSz="746966" rtl="0" eaLnBrk="1" latinLnBrk="0" hangingPunct="1">
      <a:defRPr sz="900" kern="1200">
        <a:solidFill>
          <a:schemeClr val="tx1"/>
        </a:solidFill>
        <a:latin typeface="+mn-lt"/>
        <a:ea typeface="+mn-ea"/>
        <a:cs typeface="+mn-cs"/>
      </a:defRPr>
    </a:lvl2pPr>
    <a:lvl3pPr marL="746966" algn="l" defTabSz="746966" rtl="0" eaLnBrk="1" latinLnBrk="0" hangingPunct="1">
      <a:defRPr sz="900" kern="1200">
        <a:solidFill>
          <a:schemeClr val="tx1"/>
        </a:solidFill>
        <a:latin typeface="+mn-lt"/>
        <a:ea typeface="+mn-ea"/>
        <a:cs typeface="+mn-cs"/>
      </a:defRPr>
    </a:lvl3pPr>
    <a:lvl4pPr marL="1120446" algn="l" defTabSz="746966" rtl="0" eaLnBrk="1" latinLnBrk="0" hangingPunct="1">
      <a:defRPr sz="900" kern="1200">
        <a:solidFill>
          <a:schemeClr val="tx1"/>
        </a:solidFill>
        <a:latin typeface="+mn-lt"/>
        <a:ea typeface="+mn-ea"/>
        <a:cs typeface="+mn-cs"/>
      </a:defRPr>
    </a:lvl4pPr>
    <a:lvl5pPr marL="1493929" algn="l" defTabSz="746966" rtl="0" eaLnBrk="1" latinLnBrk="0" hangingPunct="1">
      <a:defRPr sz="900" kern="1200">
        <a:solidFill>
          <a:schemeClr val="tx1"/>
        </a:solidFill>
        <a:latin typeface="+mn-lt"/>
        <a:ea typeface="+mn-ea"/>
        <a:cs typeface="+mn-cs"/>
      </a:defRPr>
    </a:lvl5pPr>
    <a:lvl6pPr marL="1867412" algn="l" defTabSz="746966" rtl="0" eaLnBrk="1" latinLnBrk="0" hangingPunct="1">
      <a:defRPr sz="900" kern="1200">
        <a:solidFill>
          <a:schemeClr val="tx1"/>
        </a:solidFill>
        <a:latin typeface="+mn-lt"/>
        <a:ea typeface="+mn-ea"/>
        <a:cs typeface="+mn-cs"/>
      </a:defRPr>
    </a:lvl6pPr>
    <a:lvl7pPr marL="2240893" algn="l" defTabSz="746966" rtl="0" eaLnBrk="1" latinLnBrk="0" hangingPunct="1">
      <a:defRPr sz="900" kern="1200">
        <a:solidFill>
          <a:schemeClr val="tx1"/>
        </a:solidFill>
        <a:latin typeface="+mn-lt"/>
        <a:ea typeface="+mn-ea"/>
        <a:cs typeface="+mn-cs"/>
      </a:defRPr>
    </a:lvl7pPr>
    <a:lvl8pPr marL="2614377" algn="l" defTabSz="746966" rtl="0" eaLnBrk="1" latinLnBrk="0" hangingPunct="1">
      <a:defRPr sz="900" kern="1200">
        <a:solidFill>
          <a:schemeClr val="tx1"/>
        </a:solidFill>
        <a:latin typeface="+mn-lt"/>
        <a:ea typeface="+mn-ea"/>
        <a:cs typeface="+mn-cs"/>
      </a:defRPr>
    </a:lvl8pPr>
    <a:lvl9pPr marL="2987859" algn="l" defTabSz="7469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1</a:t>
            </a:fld>
            <a:endParaRPr lang="es-MX" dirty="0"/>
          </a:p>
        </p:txBody>
      </p:sp>
    </p:spTree>
    <p:extLst>
      <p:ext uri="{BB962C8B-B14F-4D97-AF65-F5344CB8AC3E}">
        <p14:creationId xmlns:p14="http://schemas.microsoft.com/office/powerpoint/2010/main" val="303147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40789" y="685488"/>
            <a:ext cx="2778004"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14</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27</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28</a:t>
            </a:fld>
            <a:endParaRPr lang="es-MX" dirty="0"/>
          </a:p>
        </p:txBody>
      </p:sp>
    </p:spTree>
    <p:extLst>
      <p:ext uri="{BB962C8B-B14F-4D97-AF65-F5344CB8AC3E}">
        <p14:creationId xmlns:p14="http://schemas.microsoft.com/office/powerpoint/2010/main" val="1854916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29</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36</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37</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38</a:t>
            </a:fld>
            <a:endParaRPr lang="es-MX" dirty="0"/>
          </a:p>
        </p:txBody>
      </p:sp>
    </p:spTree>
    <p:extLst>
      <p:ext uri="{BB962C8B-B14F-4D97-AF65-F5344CB8AC3E}">
        <p14:creationId xmlns:p14="http://schemas.microsoft.com/office/powerpoint/2010/main" val="1854916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39</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47</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48</a:t>
            </a:fld>
            <a:endParaRPr lang="es-MX" dirty="0"/>
          </a:p>
        </p:txBody>
      </p:sp>
    </p:spTree>
    <p:extLst>
      <p:ext uri="{BB962C8B-B14F-4D97-AF65-F5344CB8AC3E}">
        <p14:creationId xmlns:p14="http://schemas.microsoft.com/office/powerpoint/2010/main" val="185491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2</a:t>
            </a:fld>
            <a:endParaRPr lang="es-MX" dirty="0"/>
          </a:p>
        </p:txBody>
      </p:sp>
    </p:spTree>
    <p:extLst>
      <p:ext uri="{BB962C8B-B14F-4D97-AF65-F5344CB8AC3E}">
        <p14:creationId xmlns:p14="http://schemas.microsoft.com/office/powerpoint/2010/main" val="303147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49</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57</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58</a:t>
            </a:fld>
            <a:endParaRPr lang="es-MX" dirty="0"/>
          </a:p>
        </p:txBody>
      </p:sp>
    </p:spTree>
    <p:extLst>
      <p:ext uri="{BB962C8B-B14F-4D97-AF65-F5344CB8AC3E}">
        <p14:creationId xmlns:p14="http://schemas.microsoft.com/office/powerpoint/2010/main" val="185491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59</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64</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65</a:t>
            </a:fld>
            <a:endParaRPr lang="es-MX" dirty="0"/>
          </a:p>
        </p:txBody>
      </p:sp>
    </p:spTree>
    <p:extLst>
      <p:ext uri="{BB962C8B-B14F-4D97-AF65-F5344CB8AC3E}">
        <p14:creationId xmlns:p14="http://schemas.microsoft.com/office/powerpoint/2010/main" val="1854916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66</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70</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71</a:t>
            </a:fld>
            <a:endParaRPr lang="es-MX" dirty="0"/>
          </a:p>
        </p:txBody>
      </p:sp>
    </p:spTree>
    <p:extLst>
      <p:ext uri="{BB962C8B-B14F-4D97-AF65-F5344CB8AC3E}">
        <p14:creationId xmlns:p14="http://schemas.microsoft.com/office/powerpoint/2010/main" val="1854916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72</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3</a:t>
            </a:fld>
            <a:endParaRPr lang="es-MX" dirty="0"/>
          </a:p>
        </p:txBody>
      </p:sp>
    </p:spTree>
    <p:extLst>
      <p:ext uri="{BB962C8B-B14F-4D97-AF65-F5344CB8AC3E}">
        <p14:creationId xmlns:p14="http://schemas.microsoft.com/office/powerpoint/2010/main" val="3031473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75</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76</a:t>
            </a:fld>
            <a:endParaRPr lang="es-MX" dirty="0"/>
          </a:p>
        </p:txBody>
      </p:sp>
    </p:spTree>
    <p:extLst>
      <p:ext uri="{BB962C8B-B14F-4D97-AF65-F5344CB8AC3E}">
        <p14:creationId xmlns:p14="http://schemas.microsoft.com/office/powerpoint/2010/main" val="1854916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77</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4</a:t>
            </a:fld>
            <a:endParaRPr lang="es-MX" dirty="0"/>
          </a:p>
        </p:txBody>
      </p:sp>
    </p:spTree>
    <p:extLst>
      <p:ext uri="{BB962C8B-B14F-4D97-AF65-F5344CB8AC3E}">
        <p14:creationId xmlns:p14="http://schemas.microsoft.com/office/powerpoint/2010/main" val="219982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5</a:t>
            </a:fld>
            <a:endParaRPr lang="es-MX" dirty="0"/>
          </a:p>
        </p:txBody>
      </p:sp>
    </p:spTree>
    <p:extLst>
      <p:ext uri="{BB962C8B-B14F-4D97-AF65-F5344CB8AC3E}">
        <p14:creationId xmlns:p14="http://schemas.microsoft.com/office/powerpoint/2010/main" val="280830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6</a:t>
            </a:fld>
            <a:endParaRPr lang="es-MX" dirty="0"/>
          </a:p>
        </p:txBody>
      </p:sp>
    </p:spTree>
    <p:extLst>
      <p:ext uri="{BB962C8B-B14F-4D97-AF65-F5344CB8AC3E}">
        <p14:creationId xmlns:p14="http://schemas.microsoft.com/office/powerpoint/2010/main" val="1784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32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7</a:t>
            </a:fld>
            <a:endParaRPr lang="es-MX" dirty="0"/>
          </a:p>
        </p:txBody>
      </p:sp>
    </p:spTree>
    <p:extLst>
      <p:ext uri="{BB962C8B-B14F-4D97-AF65-F5344CB8AC3E}">
        <p14:creationId xmlns:p14="http://schemas.microsoft.com/office/powerpoint/2010/main" val="87516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40789" y="685488"/>
            <a:ext cx="2778004"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12</a:t>
            </a:fld>
            <a:endParaRPr lang="es-MX" dirty="0"/>
          </a:p>
        </p:txBody>
      </p:sp>
    </p:spTree>
    <p:extLst>
      <p:ext uri="{BB962C8B-B14F-4D97-AF65-F5344CB8AC3E}">
        <p14:creationId xmlns:p14="http://schemas.microsoft.com/office/powerpoint/2010/main" val="273984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57400" y="685800"/>
            <a:ext cx="2744788"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E0BD388-3559-4303-B3E8-CA38657872BB}" type="slidenum">
              <a:rPr lang="es-MX" smtClean="0"/>
              <a:t>13</a:t>
            </a:fld>
            <a:endParaRPr lang="es-MX" dirty="0"/>
          </a:p>
        </p:txBody>
      </p:sp>
    </p:spTree>
    <p:extLst>
      <p:ext uri="{BB962C8B-B14F-4D97-AF65-F5344CB8AC3E}">
        <p14:creationId xmlns:p14="http://schemas.microsoft.com/office/powerpoint/2010/main" val="185491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5239634" y="7002853"/>
            <a:ext cx="521669" cy="226800"/>
          </a:xfrm>
          <a:prstGeom prst="rect">
            <a:avLst/>
          </a:prstGeom>
        </p:spPr>
        <p:txBody>
          <a:bodyPr vert="horz" lIns="74697" tIns="37350" rIns="74697" bIns="37350" rtlCol="0" anchor="ctr"/>
          <a:lstStyle>
            <a:lvl1pPr algn="r">
              <a:defRPr sz="9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41386162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C2BA">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746966" rtl="0" eaLnBrk="1" latinLnBrk="0" hangingPunct="1">
        <a:spcBef>
          <a:spcPct val="0"/>
        </a:spcBef>
        <a:buNone/>
        <a:defRPr lang="es-MX" sz="900" b="1" kern="1200" dirty="0">
          <a:solidFill>
            <a:srgbClr val="3D2E32"/>
          </a:solidFill>
          <a:effectLst>
            <a:outerShdw blurRad="38100" dist="38100" dir="2700000" algn="tl">
              <a:srgbClr val="000000">
                <a:alpha val="43137"/>
              </a:srgbClr>
            </a:outerShdw>
          </a:effectLst>
          <a:latin typeface="Montserrat Ultra Light" pitchFamily="50" charset="0"/>
          <a:ea typeface="+mn-ea"/>
          <a:cs typeface="+mn-cs"/>
        </a:defRPr>
      </a:lvl1pPr>
    </p:titleStyle>
    <p:bodyStyle>
      <a:lvl1pPr marL="280111" indent="-280111" algn="l" defTabSz="746966"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06910" indent="-233427" algn="l" defTabSz="746966"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33705" indent="-186740" algn="l" defTabSz="746966"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07187" indent="-186740" algn="l" defTabSz="746966"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80670" indent="-186740" algn="l" defTabSz="746966"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54153" indent="-186740" algn="l" defTabSz="746966"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27633" indent="-186740" algn="l" defTabSz="746966"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01117" indent="-186740" algn="l" defTabSz="746966"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74599" indent="-186740" algn="l" defTabSz="746966"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s-MX"/>
      </a:defPPr>
      <a:lvl1pPr marL="0" algn="l" defTabSz="746966" rtl="0" eaLnBrk="1" latinLnBrk="0" hangingPunct="1">
        <a:defRPr sz="1500" kern="1200">
          <a:solidFill>
            <a:schemeClr val="tx1"/>
          </a:solidFill>
          <a:latin typeface="+mn-lt"/>
          <a:ea typeface="+mn-ea"/>
          <a:cs typeface="+mn-cs"/>
        </a:defRPr>
      </a:lvl1pPr>
      <a:lvl2pPr marL="373482" algn="l" defTabSz="746966" rtl="0" eaLnBrk="1" latinLnBrk="0" hangingPunct="1">
        <a:defRPr sz="1500" kern="1200">
          <a:solidFill>
            <a:schemeClr val="tx1"/>
          </a:solidFill>
          <a:latin typeface="+mn-lt"/>
          <a:ea typeface="+mn-ea"/>
          <a:cs typeface="+mn-cs"/>
        </a:defRPr>
      </a:lvl2pPr>
      <a:lvl3pPr marL="746966" algn="l" defTabSz="746966" rtl="0" eaLnBrk="1" latinLnBrk="0" hangingPunct="1">
        <a:defRPr sz="1500" kern="1200">
          <a:solidFill>
            <a:schemeClr val="tx1"/>
          </a:solidFill>
          <a:latin typeface="+mn-lt"/>
          <a:ea typeface="+mn-ea"/>
          <a:cs typeface="+mn-cs"/>
        </a:defRPr>
      </a:lvl3pPr>
      <a:lvl4pPr marL="1120446" algn="l" defTabSz="746966" rtl="0" eaLnBrk="1" latinLnBrk="0" hangingPunct="1">
        <a:defRPr sz="1500" kern="1200">
          <a:solidFill>
            <a:schemeClr val="tx1"/>
          </a:solidFill>
          <a:latin typeface="+mn-lt"/>
          <a:ea typeface="+mn-ea"/>
          <a:cs typeface="+mn-cs"/>
        </a:defRPr>
      </a:lvl4pPr>
      <a:lvl5pPr marL="1493929" algn="l" defTabSz="746966" rtl="0" eaLnBrk="1" latinLnBrk="0" hangingPunct="1">
        <a:defRPr sz="1500" kern="1200">
          <a:solidFill>
            <a:schemeClr val="tx1"/>
          </a:solidFill>
          <a:latin typeface="+mn-lt"/>
          <a:ea typeface="+mn-ea"/>
          <a:cs typeface="+mn-cs"/>
        </a:defRPr>
      </a:lvl5pPr>
      <a:lvl6pPr marL="1867412" algn="l" defTabSz="746966" rtl="0" eaLnBrk="1" latinLnBrk="0" hangingPunct="1">
        <a:defRPr sz="1500" kern="1200">
          <a:solidFill>
            <a:schemeClr val="tx1"/>
          </a:solidFill>
          <a:latin typeface="+mn-lt"/>
          <a:ea typeface="+mn-ea"/>
          <a:cs typeface="+mn-cs"/>
        </a:defRPr>
      </a:lvl6pPr>
      <a:lvl7pPr marL="2240893" algn="l" defTabSz="746966" rtl="0" eaLnBrk="1" latinLnBrk="0" hangingPunct="1">
        <a:defRPr sz="1500" kern="1200">
          <a:solidFill>
            <a:schemeClr val="tx1"/>
          </a:solidFill>
          <a:latin typeface="+mn-lt"/>
          <a:ea typeface="+mn-ea"/>
          <a:cs typeface="+mn-cs"/>
        </a:defRPr>
      </a:lvl7pPr>
      <a:lvl8pPr marL="2614377" algn="l" defTabSz="746966" rtl="0" eaLnBrk="1" latinLnBrk="0" hangingPunct="1">
        <a:defRPr sz="1500" kern="1200">
          <a:solidFill>
            <a:schemeClr val="tx1"/>
          </a:solidFill>
          <a:latin typeface="+mn-lt"/>
          <a:ea typeface="+mn-ea"/>
          <a:cs typeface="+mn-cs"/>
        </a:defRPr>
      </a:lvl8pPr>
      <a:lvl9pPr marL="2987859" algn="l" defTabSz="74696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slide" Target="slide37.xml"/><Relationship Id="rId4" Type="http://schemas.microsoft.com/office/2007/relationships/hdphoto" Target="../media/hdphoto1.wdp"/><Relationship Id="rId9"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media.transparenciasinaloa.gob.mx/uploads/files/2/POE-05-julio-2019-082.PDF"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media.transparenciasinaloa.gob.mx/uploads/files/2/POE-05-julio-2019-082.PDF"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www.facebook.com/Centro-Estatal-de-Prevenci%C3%B3n-y-Participaci%C3%B3n-Ciudadana-631364037322274"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consultapublicamx.inai.org.mx/vutweb/faces/view/consultaPublica.xhtml#tarjetaInformativa"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consultapublicamx.inai.org.mx/vutweb/faces/view/consultaPublica.xhtml#tarjetaInformativa"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www.plataformadetransparencia.org.mx/web/guest/inicio"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af.transparenciasinaloa.gob.mx/obligaciones-de-transparencia-de-la-secretaria-de-administracion-y-finanzas/"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hyperlink" Target="http://saf.transparenciasinaloa.gob.mx/obligaciones-de-transparencia-de-la-secretaria-de-administracion-y-finanzas/" TargetMode="External"/><Relationship Id="rId3" Type="http://schemas.microsoft.com/office/2007/relationships/hdphoto" Target="../media/hdphoto2.wdp"/><Relationship Id="rId7" Type="http://schemas.openxmlformats.org/officeDocument/2006/relationships/hyperlink" Target="http://armonizacioncontable.sinaloa.gob.mx/detalle/organismo.aspx?id=25"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13791" y="-34085"/>
            <a:ext cx="5774831" cy="864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9" name="18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6"/>
            <a:ext cx="1958725" cy="889322"/>
          </a:xfrm>
          <a:prstGeom prst="rect">
            <a:avLst/>
          </a:prstGeom>
        </p:spPr>
      </p:pic>
      <p:pic>
        <p:nvPicPr>
          <p:cNvPr id="20" name="1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6" y="-34086"/>
            <a:ext cx="3802272" cy="889322"/>
          </a:xfrm>
          <a:prstGeom prst="rect">
            <a:avLst/>
          </a:prstGeom>
        </p:spPr>
      </p:pic>
      <p:pic>
        <p:nvPicPr>
          <p:cNvPr id="21"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103066"/>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26" name="2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11" name="10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pSp>
        <p:nvGrpSpPr>
          <p:cNvPr id="2" name="Grupo 1"/>
          <p:cNvGrpSpPr/>
          <p:nvPr/>
        </p:nvGrpSpPr>
        <p:grpSpPr>
          <a:xfrm>
            <a:off x="115258" y="1068131"/>
            <a:ext cx="5530520" cy="5649568"/>
            <a:chOff x="115258" y="925276"/>
            <a:chExt cx="5530520" cy="7404460"/>
          </a:xfrm>
        </p:grpSpPr>
        <p:sp>
          <p:nvSpPr>
            <p:cNvPr id="12" name="8 CuadroTexto">
              <a:extLst>
                <a:ext uri="{FF2B5EF4-FFF2-40B4-BE49-F238E27FC236}">
                  <a16:creationId xmlns:a16="http://schemas.microsoft.com/office/drawing/2014/main" id="{17ED7882-7FDA-4528-ABC2-E01B926CBAB0}"/>
                </a:ext>
              </a:extLst>
            </p:cNvPr>
            <p:cNvSpPr txBox="1"/>
            <p:nvPr/>
          </p:nvSpPr>
          <p:spPr>
            <a:xfrm>
              <a:off x="115258" y="925276"/>
              <a:ext cx="5530520" cy="7404460"/>
            </a:xfrm>
            <a:prstGeom prst="rect">
              <a:avLst/>
            </a:prstGeom>
            <a:noFill/>
          </p:spPr>
          <p:txBody>
            <a:bodyPr wrap="square" lIns="78051" tIns="39025" rIns="78051" bIns="39025" rtlCol="0">
              <a:spAutoFit/>
            </a:bodyPr>
            <a:lstStyle/>
            <a:p>
              <a:pPr algn="ctr"/>
              <a:r>
                <a:rPr lang="es-MX" sz="1200" b="1" dirty="0">
                  <a:solidFill>
                    <a:srgbClr val="861D31"/>
                  </a:solidFill>
                  <a:effectLst>
                    <a:outerShdw blurRad="38100" dist="38100" dir="2700000" algn="tl">
                      <a:srgbClr val="000000">
                        <a:alpha val="43137"/>
                      </a:srgbClr>
                    </a:outerShdw>
                  </a:effectLst>
                  <a:latin typeface="Montserrat Semi Bold" pitchFamily="50" charset="0"/>
                </a:rPr>
                <a:t>INDICE</a:t>
              </a:r>
              <a:endParaRPr lang="es-MX" sz="1000" b="1" dirty="0">
                <a:solidFill>
                  <a:srgbClr val="861D31"/>
                </a:solidFill>
                <a:effectLst>
                  <a:outerShdw blurRad="38100" dist="38100" dir="2700000" algn="tl">
                    <a:srgbClr val="000000">
                      <a:alpha val="43137"/>
                    </a:srgbClr>
                  </a:outerShdw>
                </a:effectLst>
                <a:latin typeface="Montserrat Semi Bold" pitchFamily="50" charset="0"/>
              </a:endParaRPr>
            </a:p>
            <a:p>
              <a:endParaRPr lang="es-MX" sz="1000" b="1" dirty="0">
                <a:solidFill>
                  <a:srgbClr val="861D31"/>
                </a:solidFill>
                <a:effectLst>
                  <a:outerShdw blurRad="38100" dist="38100" dir="2700000" algn="tl">
                    <a:srgbClr val="000000">
                      <a:alpha val="43137"/>
                    </a:srgbClr>
                  </a:outerShdw>
                </a:effectLst>
                <a:latin typeface="Montserrat Semi Bold" pitchFamily="50" charset="0"/>
              </a:endParaRPr>
            </a:p>
            <a:p>
              <a:r>
                <a:rPr lang="es-MX" sz="1000" dirty="0" smtClean="0">
                  <a:latin typeface="Montserrat Semi Bold" pitchFamily="50" charset="0"/>
                </a:rPr>
                <a:t>Antecedentes____________________________________________________________________</a:t>
              </a:r>
              <a:endParaRPr lang="es-MX" sz="1000" dirty="0">
                <a:latin typeface="Montserrat Semi Bold" pitchFamily="50" charset="0"/>
              </a:endParaRPr>
            </a:p>
            <a:p>
              <a:endParaRPr lang="es-MX" sz="1000" dirty="0">
                <a:latin typeface="Montserrat Semi Bold" pitchFamily="50" charset="0"/>
                <a:hlinkClick r:id="rId8" action="ppaction://hlinksldjump"/>
              </a:endParaRPr>
            </a:p>
            <a:p>
              <a:r>
                <a:rPr lang="es-MX" sz="1000" dirty="0">
                  <a:latin typeface="Montserrat Semi Bold" pitchFamily="50" charset="0"/>
                </a:rPr>
                <a:t>Fondos</a:t>
              </a:r>
              <a:r>
                <a:rPr lang="es-MX" sz="1000" dirty="0" smtClean="0">
                  <a:latin typeface="Montserrat Semi Bold" pitchFamily="50" charset="0"/>
                </a:rPr>
                <a:t>__________________________________________________________________________</a:t>
              </a:r>
              <a:endParaRPr lang="es-MX" sz="1000" dirty="0">
                <a:latin typeface="Montserrat Semi Bold" pitchFamily="50" charset="0"/>
              </a:endParaRPr>
            </a:p>
            <a:p>
              <a:pPr marL="180000"/>
              <a:endParaRPr lang="es-MX" sz="1000" dirty="0">
                <a:latin typeface="Montserrat Semi Bold" pitchFamily="50" charset="0"/>
                <a:hlinkClick r:id="rId9" action="ppaction://hlinksldjump">
                  <a:extLst>
                    <a:ext uri="{A12FA001-AC4F-418D-AE19-62706E023703}">
                      <ahyp:hlinkClr xmlns="" xmlns:ahyp="http://schemas.microsoft.com/office/drawing/2018/hyperlinkcolor" val="tx"/>
                    </a:ext>
                  </a:extLst>
                </a:hlinkClick>
              </a:endParaRPr>
            </a:p>
            <a:p>
              <a:pPr marL="180000"/>
              <a:r>
                <a:rPr lang="es-MX" sz="1000" dirty="0" smtClean="0">
                  <a:latin typeface="Montserrat Semi Bold" pitchFamily="50" charset="0"/>
                </a:rPr>
                <a:t>Fondo de Aportaciones para los Servicios de Salud (FASSA)_______________________</a:t>
              </a:r>
              <a:endParaRPr lang="es-MX" sz="1000" dirty="0" smtClean="0">
                <a:latin typeface="Montserrat Semi Bold" pitchFamily="50" charset="0"/>
                <a:hlinkClick r:id="rId9" action="ppaction://hlinksldjump">
                  <a:extLst>
                    <a:ext uri="{A12FA001-AC4F-418D-AE19-62706E023703}">
                      <ahyp:hlinkClr xmlns="" xmlns:ahyp="http://schemas.microsoft.com/office/drawing/2018/hyperlinkcolor" val="tx"/>
                    </a:ext>
                  </a:extLst>
                </a:hlinkClick>
              </a:endParaRPr>
            </a:p>
            <a:p>
              <a:pPr marL="360000"/>
              <a:r>
                <a:rPr lang="es-MX" sz="1000" dirty="0" smtClean="0">
                  <a:latin typeface="Montserrat Semi Bold"/>
                </a:rPr>
                <a:t>Descripción________________________________________________________________</a:t>
              </a:r>
            </a:p>
            <a:p>
              <a:pPr marL="360000"/>
              <a:r>
                <a:rPr lang="es-MX" sz="1000" dirty="0" smtClean="0">
                  <a:latin typeface="Montserrat Semi Bold"/>
                </a:rPr>
                <a:t>Avances </a:t>
              </a:r>
              <a:r>
                <a:rPr lang="es-MX" sz="1000" dirty="0">
                  <a:latin typeface="Montserrat Semi Bold"/>
                </a:rPr>
                <a:t>de los ASM</a:t>
              </a:r>
              <a:r>
                <a:rPr lang="es-MX" sz="1000" dirty="0" smtClean="0">
                  <a:latin typeface="Montserrat Semi Bold"/>
                </a:rPr>
                <a:t>________________________________________________________</a:t>
              </a:r>
              <a:endParaRPr lang="es-MX" sz="1000" dirty="0">
                <a:latin typeface="Montserrat Semi Bold"/>
              </a:endParaRPr>
            </a:p>
            <a:p>
              <a:pPr marL="180000"/>
              <a:r>
                <a:rPr lang="es-MX" sz="1000" dirty="0" smtClean="0">
                  <a:latin typeface="Montserrat Semi Bold" pitchFamily="50" charset="0"/>
                </a:rPr>
                <a:t>Fondo </a:t>
              </a:r>
              <a:r>
                <a:rPr lang="es-MX" sz="1000" dirty="0">
                  <a:latin typeface="Montserrat Semi Bold" pitchFamily="50" charset="0"/>
                </a:rPr>
                <a:t>de Aportaciones para la Seguridad Pública (FASP)_________________________</a:t>
              </a:r>
            </a:p>
            <a:p>
              <a:pPr marL="360000"/>
              <a:r>
                <a:rPr lang="es-MX" sz="1000" dirty="0">
                  <a:latin typeface="Montserrat Semi Bold"/>
                </a:rPr>
                <a:t>Descripción</a:t>
              </a:r>
              <a:r>
                <a:rPr lang="es-MX" sz="1000" dirty="0" smtClean="0">
                  <a:latin typeface="Montserrat Semi Bold"/>
                </a:rPr>
                <a:t>________________________________________________________________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a:p>
              <a:pPr marL="180000"/>
              <a:r>
                <a:rPr lang="es-MX" sz="1000" dirty="0">
                  <a:latin typeface="Montserrat Semi Bold" pitchFamily="50" charset="0"/>
                </a:rPr>
                <a:t>Fondo de Infraestructura Social para las Entidades (</a:t>
              </a:r>
              <a:r>
                <a:rPr lang="es-MX" sz="1000" dirty="0" smtClean="0">
                  <a:latin typeface="Montserrat Semi Bold" pitchFamily="50" charset="0"/>
                </a:rPr>
                <a:t>FISE)________________________ </a:t>
              </a:r>
              <a:endParaRPr lang="es-MX" sz="1000" dirty="0">
                <a:latin typeface="Montserrat Semi Bold" pitchFamily="50" charset="0"/>
              </a:endParaRPr>
            </a:p>
            <a:p>
              <a:pPr marL="360000"/>
              <a:r>
                <a:rPr lang="es-MX" sz="1000" dirty="0">
                  <a:latin typeface="Montserrat Semi Bold"/>
                </a:rPr>
                <a:t>Descripción</a:t>
              </a:r>
              <a:r>
                <a:rPr lang="es-MX" sz="1000" dirty="0" smtClean="0">
                  <a:latin typeface="Montserrat Semi Bold"/>
                </a:rPr>
                <a:t>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a:p>
              <a:pPr marL="180000"/>
              <a:endParaRPr lang="es-MX" sz="1000" dirty="0">
                <a:latin typeface="Montserrat Semi Bold" pitchFamily="50" charset="0"/>
              </a:endParaRPr>
            </a:p>
            <a:p>
              <a:r>
                <a:rPr lang="es-MX" sz="1000" dirty="0">
                  <a:latin typeface="Montserrat Semi Bold" pitchFamily="50" charset="0"/>
                </a:rPr>
                <a:t>Programas</a:t>
              </a:r>
              <a:r>
                <a:rPr lang="es-MX" sz="1000" dirty="0" smtClean="0">
                  <a:latin typeface="Montserrat Semi Bold" pitchFamily="50" charset="0"/>
                </a:rPr>
                <a:t>______________________________________________________________________</a:t>
              </a:r>
              <a:endParaRPr lang="es-MX" sz="1000" dirty="0">
                <a:latin typeface="Montserrat Semi Bold" pitchFamily="50" charset="0"/>
              </a:endParaRPr>
            </a:p>
            <a:p>
              <a:pPr marL="180000"/>
              <a:endParaRPr lang="es-MX" sz="1000" dirty="0">
                <a:latin typeface="Montserrat Semi Bold" pitchFamily="50" charset="0"/>
                <a:hlinkClick r:id="rId10" action="ppaction://hlinksldjump">
                  <a:extLst>
                    <a:ext uri="{A12FA001-AC4F-418D-AE19-62706E023703}">
                      <ahyp:hlinkClr xmlns="" xmlns:ahyp="http://schemas.microsoft.com/office/drawing/2018/hyperlinkcolor" val="tx"/>
                    </a:ext>
                  </a:extLst>
                </a:hlinkClick>
              </a:endParaRPr>
            </a:p>
            <a:p>
              <a:pPr marL="180000"/>
              <a:r>
                <a:rPr lang="es-MX" sz="1000" dirty="0">
                  <a:latin typeface="Montserrat Semi Bold" pitchFamily="50" charset="0"/>
                </a:rPr>
                <a:t>Vacunación Universal</a:t>
              </a:r>
              <a:r>
                <a:rPr lang="es-MX" sz="1000" dirty="0" smtClean="0">
                  <a:latin typeface="Montserrat Semi Bold" pitchFamily="50" charset="0"/>
                </a:rPr>
                <a:t>_________________________________________________________</a:t>
              </a:r>
              <a:endParaRPr lang="es-MX" sz="1000" dirty="0">
                <a:latin typeface="Montserrat Semi Bold" pitchFamily="50" charset="0"/>
              </a:endParaRPr>
            </a:p>
            <a:p>
              <a:pPr marL="360000"/>
              <a:r>
                <a:rPr lang="es-MX" sz="1000" dirty="0">
                  <a:latin typeface="Montserrat Semi Bold"/>
                </a:rPr>
                <a:t>Descripción</a:t>
              </a:r>
              <a:r>
                <a:rPr lang="es-MX" sz="1000" dirty="0" smtClean="0">
                  <a:latin typeface="Montserrat Semi Bold"/>
                </a:rPr>
                <a:t>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a:p>
              <a:pPr marL="180000"/>
              <a:r>
                <a:rPr lang="es-ES" sz="1000" dirty="0">
                  <a:latin typeface="Montserrat Semi Bold" pitchFamily="50" charset="0"/>
                </a:rPr>
                <a:t>Fondo de Aportaciones Múltiples (FAM) en sus niveles Básica____________________</a:t>
              </a:r>
            </a:p>
            <a:p>
              <a:pPr marL="360000"/>
              <a:r>
                <a:rPr lang="es-MX" sz="1000" dirty="0">
                  <a:latin typeface="Montserrat Semi Bold"/>
                </a:rPr>
                <a:t>Descripción</a:t>
              </a:r>
              <a:r>
                <a:rPr lang="es-MX" sz="1000" dirty="0" smtClean="0">
                  <a:latin typeface="Montserrat Semi Bold"/>
                </a:rPr>
                <a:t>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a:p>
              <a:pPr marL="180000"/>
              <a:r>
                <a:rPr lang="es-MX" sz="1000" dirty="0">
                  <a:latin typeface="Montserrat Semi Bold" pitchFamily="50" charset="0"/>
                </a:rPr>
                <a:t>Asistencia Alimentaria (Despensas y Desayunos Escolares) ______________________</a:t>
              </a:r>
            </a:p>
            <a:p>
              <a:pPr marL="360000"/>
              <a:r>
                <a:rPr lang="es-MX" sz="1000" dirty="0">
                  <a:latin typeface="Montserrat Semi Bold"/>
                </a:rPr>
                <a:t>Descripción</a:t>
              </a:r>
              <a:r>
                <a:rPr lang="es-MX" sz="1000" dirty="0" smtClean="0">
                  <a:latin typeface="Montserrat Semi Bold"/>
                </a:rPr>
                <a:t>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a:p>
              <a:pPr marL="180000"/>
              <a:r>
                <a:rPr lang="es-ES" sz="1000" dirty="0">
                  <a:latin typeface="Montserrat Semi Bold" pitchFamily="50" charset="0"/>
                </a:rPr>
                <a:t>Fabricas Comunitarias de blocks</a:t>
              </a:r>
              <a:r>
                <a:rPr lang="es-ES" sz="1000" dirty="0" smtClean="0">
                  <a:latin typeface="Montserrat Semi Bold" pitchFamily="50" charset="0"/>
                </a:rPr>
                <a:t>_______________________________________________</a:t>
              </a:r>
              <a:endParaRPr lang="es-ES" sz="1000" dirty="0">
                <a:latin typeface="Montserrat Semi Bold" pitchFamily="50" charset="0"/>
              </a:endParaRPr>
            </a:p>
            <a:p>
              <a:pPr marL="360000"/>
              <a:r>
                <a:rPr lang="es-MX" sz="1000" dirty="0">
                  <a:latin typeface="Montserrat Semi Bold"/>
                </a:rPr>
                <a:t>Descripción</a:t>
              </a:r>
              <a:r>
                <a:rPr lang="es-MX" sz="1000" dirty="0" smtClean="0">
                  <a:latin typeface="Montserrat Semi Bold"/>
                </a:rPr>
                <a:t>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a:p>
              <a:pPr marL="180000"/>
              <a:r>
                <a:rPr lang="es-MX" sz="1000" dirty="0">
                  <a:latin typeface="Montserrat Semi Bold" pitchFamily="50" charset="0"/>
                </a:rPr>
                <a:t>Servicios descentralizados para la educación de los adultos______________________</a:t>
              </a:r>
            </a:p>
            <a:p>
              <a:pPr marL="360000"/>
              <a:r>
                <a:rPr lang="es-MX" sz="1000" dirty="0">
                  <a:latin typeface="Montserrat Semi Bold"/>
                </a:rPr>
                <a:t>Descripción</a:t>
              </a:r>
              <a:r>
                <a:rPr lang="es-MX" sz="1000" dirty="0" smtClean="0">
                  <a:latin typeface="Montserrat Semi Bold"/>
                </a:rPr>
                <a:t>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a:p>
              <a:pPr marL="180000"/>
              <a:r>
                <a:rPr lang="es-MX" sz="1000" dirty="0">
                  <a:latin typeface="Montserrat Semi Bold" pitchFamily="50" charset="0"/>
                </a:rPr>
                <a:t>I009 FAETA - Educación Tecnológica</a:t>
              </a:r>
              <a:r>
                <a:rPr lang="es-MX" sz="1000" dirty="0" smtClean="0">
                  <a:latin typeface="Montserrat Semi Bold" pitchFamily="50" charset="0"/>
                </a:rPr>
                <a:t>__________________________________________</a:t>
              </a:r>
              <a:endParaRPr lang="es-MX" sz="1000" dirty="0">
                <a:latin typeface="Montserrat Semi Bold" pitchFamily="50" charset="0"/>
              </a:endParaRPr>
            </a:p>
            <a:p>
              <a:pPr marL="360000"/>
              <a:r>
                <a:rPr lang="es-MX" sz="1000" dirty="0">
                  <a:latin typeface="Montserrat Semi Bold"/>
                </a:rPr>
                <a:t>Descripción</a:t>
              </a:r>
              <a:r>
                <a:rPr lang="es-MX" sz="1000" dirty="0" smtClean="0">
                  <a:latin typeface="Montserrat Semi Bold"/>
                </a:rPr>
                <a:t>_______________________________________________________________</a:t>
              </a:r>
              <a:endParaRPr lang="es-MX" sz="1000" dirty="0">
                <a:latin typeface="Montserrat Semi Bold"/>
              </a:endParaRPr>
            </a:p>
            <a:p>
              <a:pPr marL="360000"/>
              <a:r>
                <a:rPr lang="es-MX" sz="1000" dirty="0">
                  <a:latin typeface="Montserrat Semi Bold"/>
                </a:rPr>
                <a:t>Avances de los ASM</a:t>
              </a:r>
              <a:r>
                <a:rPr lang="es-MX" sz="1000" dirty="0" smtClean="0">
                  <a:latin typeface="Montserrat Semi Bold"/>
                </a:rPr>
                <a:t>________________________________________________________</a:t>
              </a:r>
              <a:endParaRPr lang="es-MX" sz="1000" dirty="0">
                <a:latin typeface="Montserrat Semi Bold"/>
              </a:endParaRPr>
            </a:p>
          </p:txBody>
        </p:sp>
        <p:sp>
          <p:nvSpPr>
            <p:cNvPr id="13" name="8 CuadroTexto">
              <a:extLst>
                <a:ext uri="{FF2B5EF4-FFF2-40B4-BE49-F238E27FC236}">
                  <a16:creationId xmlns:a16="http://schemas.microsoft.com/office/drawing/2014/main" id="{17ED7882-7FDA-4528-ABC2-E01B926CBAB0}"/>
                </a:ext>
              </a:extLst>
            </p:cNvPr>
            <p:cNvSpPr txBox="1"/>
            <p:nvPr/>
          </p:nvSpPr>
          <p:spPr>
            <a:xfrm>
              <a:off x="5285778" y="1386941"/>
              <a:ext cx="360000" cy="5311014"/>
            </a:xfrm>
            <a:prstGeom prst="rect">
              <a:avLst/>
            </a:prstGeom>
            <a:noFill/>
          </p:spPr>
          <p:txBody>
            <a:bodyPr wrap="square" lIns="78051" tIns="39025" rIns="78051" bIns="39025" rtlCol="0">
              <a:spAutoFit/>
            </a:bodyPr>
            <a:lstStyle/>
            <a:p>
              <a:r>
                <a:rPr lang="es-MX" sz="1000" b="1" dirty="0">
                  <a:latin typeface="Montserrat Semi Bold" pitchFamily="50" charset="0"/>
                </a:rPr>
                <a:t>2</a:t>
              </a:r>
            </a:p>
            <a:p>
              <a:endParaRPr lang="es-MX" sz="1000" b="1" dirty="0">
                <a:latin typeface="Montserrat Semi Bold" pitchFamily="50" charset="0"/>
                <a:hlinkClick r:id="rId8" action="ppaction://hlinksldjump">
                  <a:extLst>
                    <a:ext uri="{A12FA001-AC4F-418D-AE19-62706E023703}">
                      <ahyp:hlinkClr xmlns="" xmlns:ahyp="http://schemas.microsoft.com/office/drawing/2018/hyperlinkcolor" val="tx"/>
                    </a:ext>
                  </a:extLst>
                </a:hlinkClick>
              </a:endParaRPr>
            </a:p>
            <a:p>
              <a:r>
                <a:rPr lang="es-MX" sz="1000" b="1" dirty="0">
                  <a:latin typeface="Montserrat Semi Bold" pitchFamily="50" charset="0"/>
                </a:rPr>
                <a:t>4</a:t>
              </a:r>
            </a:p>
            <a:p>
              <a:endParaRPr lang="es-MX" sz="1000" b="1" dirty="0">
                <a:latin typeface="Montserrat Semi Bold" pitchFamily="50" charset="0"/>
              </a:endParaRPr>
            </a:p>
            <a:p>
              <a:r>
                <a:rPr lang="es-MX" sz="1000" b="1" dirty="0">
                  <a:latin typeface="Montserrat Semi Bold" pitchFamily="50" charset="0"/>
                </a:rPr>
                <a:t>5</a:t>
              </a:r>
            </a:p>
            <a:p>
              <a:r>
                <a:rPr lang="es-MX" sz="1000" b="1" dirty="0">
                  <a:latin typeface="Montserrat Semi Bold" pitchFamily="50" charset="0"/>
                </a:rPr>
                <a:t>6</a:t>
              </a:r>
            </a:p>
            <a:p>
              <a:r>
                <a:rPr lang="es-MX" sz="1000" b="1" dirty="0">
                  <a:latin typeface="Montserrat Semi Bold" pitchFamily="50" charset="0"/>
                </a:rPr>
                <a:t>7</a:t>
              </a:r>
            </a:p>
            <a:p>
              <a:r>
                <a:rPr lang="es-MX" sz="1000" b="1" dirty="0" smtClean="0">
                  <a:latin typeface="Montserrat Semi Bold" pitchFamily="50" charset="0"/>
                </a:rPr>
                <a:t>12</a:t>
              </a:r>
              <a:endParaRPr lang="es-MX" sz="1000" b="1" dirty="0">
                <a:latin typeface="Montserrat Semi Bold" pitchFamily="50" charset="0"/>
              </a:endParaRPr>
            </a:p>
            <a:p>
              <a:r>
                <a:rPr lang="es-MX" sz="1000" b="1" dirty="0" smtClean="0">
                  <a:latin typeface="Montserrat Semi Bold" pitchFamily="50" charset="0"/>
                </a:rPr>
                <a:t>13</a:t>
              </a:r>
              <a:endParaRPr lang="es-MX" sz="1000" b="1" dirty="0">
                <a:latin typeface="Montserrat Semi Bold" pitchFamily="50" charset="0"/>
              </a:endParaRPr>
            </a:p>
            <a:p>
              <a:r>
                <a:rPr lang="es-MX" sz="1000" b="1" dirty="0" smtClean="0">
                  <a:latin typeface="Montserrat Semi Bold" pitchFamily="50" charset="0"/>
                </a:rPr>
                <a:t>14</a:t>
              </a:r>
              <a:endParaRPr lang="es-MX" sz="1000" b="1" dirty="0">
                <a:latin typeface="Montserrat Semi Bold" pitchFamily="50" charset="0"/>
              </a:endParaRPr>
            </a:p>
            <a:p>
              <a:r>
                <a:rPr lang="es-MX" sz="1000" b="1" dirty="0" smtClean="0">
                  <a:latin typeface="Montserrat Semi Bold" pitchFamily="50" charset="0"/>
                </a:rPr>
                <a:t>27</a:t>
              </a:r>
              <a:endParaRPr lang="es-MX" sz="1000" b="1" dirty="0">
                <a:latin typeface="Montserrat Semi Bold" pitchFamily="50" charset="0"/>
              </a:endParaRPr>
            </a:p>
            <a:p>
              <a:r>
                <a:rPr lang="es-MX" sz="1000" b="1" dirty="0" smtClean="0">
                  <a:latin typeface="Montserrat Semi Bold" pitchFamily="50" charset="0"/>
                </a:rPr>
                <a:t>28</a:t>
              </a:r>
              <a:endParaRPr lang="es-MX" sz="1000" b="1" dirty="0">
                <a:latin typeface="Montserrat Semi Bold" pitchFamily="50" charset="0"/>
              </a:endParaRPr>
            </a:p>
            <a:p>
              <a:r>
                <a:rPr lang="es-MX" sz="1000" b="1" dirty="0" smtClean="0">
                  <a:latin typeface="Montserrat Semi Bold" pitchFamily="50" charset="0"/>
                </a:rPr>
                <a:t>29</a:t>
              </a:r>
              <a:endParaRPr lang="es-MX" sz="1000" b="1" dirty="0">
                <a:latin typeface="Montserrat Semi Bold" pitchFamily="50" charset="0"/>
              </a:endParaRPr>
            </a:p>
            <a:p>
              <a:endParaRPr lang="es-MX" sz="1000" b="1" dirty="0">
                <a:latin typeface="Montserrat Semi Bold" pitchFamily="50" charset="0"/>
              </a:endParaRPr>
            </a:p>
            <a:p>
              <a:r>
                <a:rPr lang="es-MX" sz="1000" b="1" dirty="0" smtClean="0">
                  <a:latin typeface="Montserrat Semi Bold" pitchFamily="50" charset="0"/>
                </a:rPr>
                <a:t>36</a:t>
              </a:r>
              <a:endParaRPr lang="es-MX" sz="1000" b="1" dirty="0">
                <a:latin typeface="Montserrat Semi Bold" pitchFamily="50" charset="0"/>
              </a:endParaRPr>
            </a:p>
            <a:p>
              <a:endParaRPr lang="es-MX" sz="1000" b="1" dirty="0" smtClean="0">
                <a:latin typeface="Montserrat Semi Bold" pitchFamily="50" charset="0"/>
              </a:endParaRPr>
            </a:p>
            <a:p>
              <a:r>
                <a:rPr lang="es-MX" sz="1000" b="1" dirty="0" smtClean="0">
                  <a:latin typeface="Montserrat Semi Bold" pitchFamily="50" charset="0"/>
                </a:rPr>
                <a:t>37</a:t>
              </a:r>
            </a:p>
            <a:p>
              <a:r>
                <a:rPr lang="es-MX" sz="1000" b="1" dirty="0" smtClean="0">
                  <a:latin typeface="Montserrat Semi Bold" pitchFamily="50" charset="0"/>
                </a:rPr>
                <a:t>38</a:t>
              </a:r>
            </a:p>
            <a:p>
              <a:r>
                <a:rPr lang="es-MX" sz="1000" b="1" dirty="0" smtClean="0">
                  <a:latin typeface="Montserrat Semi Bold" pitchFamily="50" charset="0"/>
                </a:rPr>
                <a:t>39</a:t>
              </a:r>
            </a:p>
            <a:p>
              <a:r>
                <a:rPr lang="es-MX" sz="1000" b="1" dirty="0" smtClean="0">
                  <a:latin typeface="Montserrat Semi Bold" pitchFamily="50" charset="0"/>
                </a:rPr>
                <a:t>47</a:t>
              </a:r>
            </a:p>
            <a:p>
              <a:r>
                <a:rPr lang="es-MX" sz="1000" b="1" dirty="0" smtClean="0">
                  <a:latin typeface="Montserrat Semi Bold" pitchFamily="50" charset="0"/>
                </a:rPr>
                <a:t>48</a:t>
              </a:r>
            </a:p>
            <a:p>
              <a:r>
                <a:rPr lang="es-MX" sz="1000" b="1" dirty="0" smtClean="0">
                  <a:latin typeface="Montserrat Semi Bold" pitchFamily="50" charset="0"/>
                </a:rPr>
                <a:t>49</a:t>
              </a:r>
            </a:p>
            <a:p>
              <a:r>
                <a:rPr lang="es-MX" sz="1000" b="1" dirty="0" smtClean="0">
                  <a:latin typeface="Montserrat Semi Bold" pitchFamily="50" charset="0"/>
                </a:rPr>
                <a:t>57</a:t>
              </a:r>
            </a:p>
            <a:p>
              <a:r>
                <a:rPr lang="es-MX" sz="1000" b="1" dirty="0" smtClean="0">
                  <a:latin typeface="Montserrat Semi Bold" pitchFamily="50" charset="0"/>
                </a:rPr>
                <a:t>58</a:t>
              </a:r>
            </a:p>
            <a:p>
              <a:r>
                <a:rPr lang="es-MX" sz="1000" b="1" dirty="0" smtClean="0">
                  <a:latin typeface="Montserrat Semi Bold" pitchFamily="50" charset="0"/>
                </a:rPr>
                <a:t>59</a:t>
              </a:r>
            </a:p>
            <a:p>
              <a:r>
                <a:rPr lang="es-MX" sz="1000" b="1" dirty="0" smtClean="0">
                  <a:latin typeface="Montserrat Semi Bold" pitchFamily="50" charset="0"/>
                </a:rPr>
                <a:t>64</a:t>
              </a:r>
            </a:p>
            <a:p>
              <a:r>
                <a:rPr lang="es-MX" sz="1000" b="1" dirty="0" smtClean="0">
                  <a:latin typeface="Montserrat Semi Bold" pitchFamily="50" charset="0"/>
                </a:rPr>
                <a:t>65</a:t>
              </a:r>
            </a:p>
            <a:p>
              <a:r>
                <a:rPr lang="es-MX" sz="1000" b="1" dirty="0" smtClean="0">
                  <a:latin typeface="Montserrat Semi Bold" pitchFamily="50" charset="0"/>
                </a:rPr>
                <a:t>66</a:t>
              </a:r>
            </a:p>
            <a:p>
              <a:r>
                <a:rPr lang="es-MX" sz="1000" b="1" dirty="0" smtClean="0">
                  <a:latin typeface="Montserrat Semi Bold" pitchFamily="50" charset="0"/>
                </a:rPr>
                <a:t>70</a:t>
              </a:r>
            </a:p>
            <a:p>
              <a:r>
                <a:rPr lang="es-MX" sz="1000" b="1" dirty="0" smtClean="0">
                  <a:latin typeface="Montserrat Semi Bold" pitchFamily="50" charset="0"/>
                </a:rPr>
                <a:t>71</a:t>
              </a:r>
            </a:p>
            <a:p>
              <a:r>
                <a:rPr lang="es-MX" sz="1000" b="1" dirty="0" smtClean="0">
                  <a:latin typeface="Montserrat Semi Bold" pitchFamily="50" charset="0"/>
                </a:rPr>
                <a:t>72</a:t>
              </a:r>
            </a:p>
            <a:p>
              <a:r>
                <a:rPr lang="es-MX" sz="1000" b="1" dirty="0" smtClean="0">
                  <a:latin typeface="Montserrat Semi Bold" pitchFamily="50" charset="0"/>
                </a:rPr>
                <a:t>75</a:t>
              </a:r>
            </a:p>
            <a:p>
              <a:r>
                <a:rPr lang="es-MX" sz="1000" b="1" dirty="0" smtClean="0">
                  <a:latin typeface="Montserrat Semi Bold" pitchFamily="50" charset="0"/>
                </a:rPr>
                <a:t>76</a:t>
              </a:r>
            </a:p>
            <a:p>
              <a:r>
                <a:rPr lang="es-MX" sz="1000" b="1" dirty="0" smtClean="0">
                  <a:latin typeface="Montserrat Semi Bold" pitchFamily="50" charset="0"/>
                </a:rPr>
                <a:t>77</a:t>
              </a:r>
              <a:endParaRPr lang="es-MX" sz="1000" b="1" dirty="0">
                <a:latin typeface="Montserrat Semi Bold" pitchFamily="50" charset="0"/>
              </a:endParaRPr>
            </a:p>
          </p:txBody>
        </p:sp>
      </p:grpSp>
    </p:spTree>
    <p:extLst>
      <p:ext uri="{BB962C8B-B14F-4D97-AF65-F5344CB8AC3E}">
        <p14:creationId xmlns:p14="http://schemas.microsoft.com/office/powerpoint/2010/main" val="392826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10</a:t>
            </a:fld>
            <a:endParaRPr lang="es-MX" sz="1000" dirty="0"/>
          </a:p>
        </p:txBody>
      </p:sp>
      <p:graphicFrame>
        <p:nvGraphicFramePr>
          <p:cNvPr id="11" name="10 Tabla"/>
          <p:cNvGraphicFramePr>
            <a:graphicFrameLocks noGrp="1"/>
          </p:cNvGraphicFramePr>
          <p:nvPr>
            <p:extLst/>
          </p:nvPr>
        </p:nvGraphicFramePr>
        <p:xfrm>
          <a:off x="69956" y="936154"/>
          <a:ext cx="5607334" cy="4248472"/>
        </p:xfrm>
        <a:graphic>
          <a:graphicData uri="http://schemas.openxmlformats.org/drawingml/2006/table">
            <a:tbl>
              <a:tblPr firstRow="1" bandRow="1">
                <a:tableStyleId>{2D5ABB26-0587-4C30-8999-92F81FD0307C}</a:tableStyleId>
              </a:tblPr>
              <a:tblGrid>
                <a:gridCol w="1154379">
                  <a:extLst>
                    <a:ext uri="{9D8B030D-6E8A-4147-A177-3AD203B41FA5}">
                      <a16:colId xmlns:a16="http://schemas.microsoft.com/office/drawing/2014/main" val="20000"/>
                    </a:ext>
                  </a:extLst>
                </a:gridCol>
                <a:gridCol w="357371">
                  <a:extLst>
                    <a:ext uri="{9D8B030D-6E8A-4147-A177-3AD203B41FA5}">
                      <a16:colId xmlns:a16="http://schemas.microsoft.com/office/drawing/2014/main" val="2690134389"/>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2016212">
                <a:tc gridSpan="5">
                  <a:txBody>
                    <a:bodyPr/>
                    <a:lstStyle/>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Débil coordinación del área administrativa con las operativas, para la liberación del recurso destinado a los programas sustantivos.</a:t>
                      </a:r>
                    </a:p>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Limitada coordinación de las instancias federales y estatales para establecer mecanismos eficaces de asignación de recursos y por consecuente el ejercicio del recurso en tiempo.</a:t>
                      </a:r>
                    </a:p>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Recortes financieros destinados a los fondos y/o recursos, de acuerdos a políticas públicas nacionales.</a:t>
                      </a:r>
                      <a:endParaRPr lang="es-MX" sz="1400"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4944">
                <a:tc gridSpan="5">
                  <a:txBody>
                    <a:bodyPr/>
                    <a:lstStyle/>
                    <a:p>
                      <a:pPr marL="0" algn="ctr" defTabSz="746966" rtl="0" eaLnBrk="1" latinLnBrk="0" hangingPunct="1"/>
                      <a:r>
                        <a:rPr lang="es-MX" sz="1300" b="1" u="none" kern="1200" dirty="0" smtClean="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5752">
                <a:tc gridSpan="5">
                  <a:txBody>
                    <a:bodyPr/>
                    <a:lstStyle/>
                    <a:p>
                      <a:pPr marL="0" algn="just" defTabSz="746966" rtl="0" eaLnBrk="1" latinLnBrk="0" hangingPunct="1"/>
                      <a:r>
                        <a:rPr lang="es-MX" sz="1200" b="1" kern="1200" dirty="0" smtClean="0">
                          <a:solidFill>
                            <a:srgbClr val="3D2E32"/>
                          </a:solidFill>
                          <a:latin typeface="+mn-lt"/>
                          <a:ea typeface="+mn-ea"/>
                          <a:cs typeface="+mn-cs"/>
                        </a:rPr>
                        <a:t>Eficientar los procesos de la gestión en la entrega del recurso.</a:t>
                      </a:r>
                      <a:endParaRPr lang="es-MX" sz="1200" b="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5752">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smtClean="0">
                          <a:solidFill>
                            <a:srgbClr val="3D2E32"/>
                          </a:solidFill>
                          <a:latin typeface="+mn-lt"/>
                          <a:ea typeface="+mn-ea"/>
                          <a:cs typeface="+mn-cs"/>
                        </a:rPr>
                        <a:t>25/11/2022</a:t>
                      </a:r>
                      <a:endParaRPr lang="es-MX" sz="1200" kern="1200" dirty="0">
                        <a:solidFill>
                          <a:srgbClr val="3D2E32"/>
                        </a:solidFill>
                        <a:latin typeface="+mn-lt"/>
                        <a:ea typeface="+mn-ea"/>
                        <a:cs typeface="+mn-cs"/>
                      </a:endParaRP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mn-lt"/>
                          <a:ea typeface="+mn-ea"/>
                          <a:cs typeface="+mn-cs"/>
                        </a:rPr>
                        <a:t>100</a:t>
                      </a:r>
                      <a:r>
                        <a:rPr lang="es-MX" sz="1200" b="1" kern="1200" dirty="0">
                          <a:solidFill>
                            <a:schemeClr val="tx1"/>
                          </a:solidFill>
                          <a:latin typeface="+mn-lt"/>
                          <a:ea typeface="+mn-ea"/>
                          <a:cs typeface="+mn-cs"/>
                        </a:rPr>
                        <a:t>%</a:t>
                      </a:r>
                    </a:p>
                  </a:txBody>
                  <a:tcPr marL="97541" marR="97541" marT="53783" marB="53783" anchor="ctr"/>
                </a:tc>
                <a:extLst>
                  <a:ext uri="{0D108BD9-81ED-4DB2-BD59-A6C34878D82A}">
                    <a16:rowId xmlns:a16="http://schemas.microsoft.com/office/drawing/2014/main" val="10005"/>
                  </a:ext>
                </a:extLst>
              </a:tr>
              <a:tr h="519763">
                <a:tc gridSpan="5">
                  <a:txBody>
                    <a:bodyPr/>
                    <a:lstStyle/>
                    <a:p>
                      <a:pPr marL="0" algn="just" defTabSz="746966" rtl="0" eaLnBrk="1" latinLnBrk="0" hangingPunct="1"/>
                      <a:r>
                        <a:rPr lang="es-MX" sz="1200" i="1" kern="1200" dirty="0" smtClean="0">
                          <a:solidFill>
                            <a:srgbClr val="3D2E32"/>
                          </a:solidFill>
                          <a:latin typeface="+mn-lt"/>
                          <a:ea typeface="+mn-ea"/>
                          <a:cs typeface="+mn-cs"/>
                        </a:rPr>
                        <a:t>“Se trabajó de acuerdo al modelo organizacional propuesto.”</a:t>
                      </a:r>
                      <a:endParaRPr lang="es-MX" sz="1200" i="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96049">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dirty="0" smtClean="0"/>
                        <a:t>Modelo de gestión administrativa.</a:t>
                      </a:r>
                      <a:endParaRPr lang="es-MX" sz="12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endParaRPr lang="es-MX" sz="1300" b="1" dirty="0" smtClean="0">
              <a:solidFill>
                <a:schemeClr val="bg1"/>
              </a:solidFill>
              <a:latin typeface="Montserrat Ultra Light" pitchFamily="50" charset="0"/>
            </a:endParaRPr>
          </a:p>
          <a:p>
            <a:pPr algn="ctr"/>
            <a:r>
              <a:rPr lang="es-MX" sz="1300" b="1" dirty="0" smtClean="0">
                <a:solidFill>
                  <a:schemeClr val="bg1"/>
                </a:solidFill>
                <a:latin typeface="Montserrat Ultra Light" pitchFamily="50" charset="0"/>
              </a:rPr>
              <a:t>de </a:t>
            </a:r>
            <a:r>
              <a:rPr lang="es-MX" sz="1300" b="1" dirty="0">
                <a:solidFill>
                  <a:schemeClr val="bg1"/>
                </a:solidFill>
                <a:latin typeface="Montserrat Ultra Light" pitchFamily="50" charset="0"/>
              </a:rPr>
              <a:t>Mejora (ASM)</a:t>
            </a:r>
          </a:p>
        </p:txBody>
      </p:sp>
    </p:spTree>
    <p:extLst>
      <p:ext uri="{BB962C8B-B14F-4D97-AF65-F5344CB8AC3E}">
        <p14:creationId xmlns:p14="http://schemas.microsoft.com/office/powerpoint/2010/main" val="1338706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11</a:t>
            </a:fld>
            <a:endParaRPr lang="es-MX" sz="1000" dirty="0"/>
          </a:p>
        </p:txBody>
      </p:sp>
      <p:graphicFrame>
        <p:nvGraphicFramePr>
          <p:cNvPr id="11" name="10 Tabla"/>
          <p:cNvGraphicFramePr>
            <a:graphicFrameLocks noGrp="1"/>
          </p:cNvGraphicFramePr>
          <p:nvPr>
            <p:extLst/>
          </p:nvPr>
        </p:nvGraphicFramePr>
        <p:xfrm>
          <a:off x="69956" y="792138"/>
          <a:ext cx="5607334" cy="5976664"/>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2724193">
                <a:tc gridSpan="5">
                  <a:txBody>
                    <a:bodyPr/>
                    <a:lstStyle/>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Desconocimiento de los métodos para definir la cobertura de los programas que reciben recursos del fondo.</a:t>
                      </a:r>
                    </a:p>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Los recursos del FASSA se distribuyen en todos los conceptos de gasto para atender las necesidades de las cuatro subfunciones de salud pese a concentrarse mayoritariamente en el financiamiento de servicios personales. Como consecuencias los recursos se encuentran dispersos y ello dificulta el control sobre los recursos.</a:t>
                      </a:r>
                    </a:p>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Los medios de verificación y las fuentes de información no cuentan con las características necesarias de transparencia, es decir, carecen de una dirección electrónica o la dirección física en donde se encuentran la fuente d información y el medio de verificación.</a:t>
                      </a:r>
                      <a:endParaRPr lang="es-MX" sz="1400"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9270">
                <a:tc gridSpan="5">
                  <a:txBody>
                    <a:bodyPr/>
                    <a:lstStyle/>
                    <a:p>
                      <a:pPr marL="0" algn="ctr" defTabSz="746966" rtl="0" eaLnBrk="1" latinLnBrk="0" hangingPunct="1"/>
                      <a:r>
                        <a:rPr lang="es-MX" sz="1300" b="1" u="none" kern="1200" dirty="0" smtClean="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728301">
                <a:tc gridSpan="5">
                  <a:txBody>
                    <a:bodyPr/>
                    <a:lstStyle/>
                    <a:p>
                      <a:pPr marL="0" algn="just" defTabSz="746966" rtl="0" eaLnBrk="1" latinLnBrk="0" hangingPunct="1"/>
                      <a:r>
                        <a:rPr lang="es-MX" sz="1200" b="1" kern="1200" dirty="0" smtClean="0">
                          <a:solidFill>
                            <a:srgbClr val="3D2E32"/>
                          </a:solidFill>
                          <a:latin typeface="+mn-lt"/>
                          <a:ea typeface="+mn-ea"/>
                          <a:cs typeface="+mn-cs"/>
                        </a:rPr>
                        <a:t>Emprender acciones de gestión que permitan generar mayor recurso o en su defecto adicional al que ya se tiene autorizado para dar mayor cobertura a la prevención y a la atención médica.</a:t>
                      </a:r>
                      <a:endParaRPr lang="es-MX" sz="1200" b="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2356">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smtClean="0">
                          <a:solidFill>
                            <a:srgbClr val="3D2E32"/>
                          </a:solidFill>
                          <a:latin typeface="+mn-lt"/>
                          <a:ea typeface="+mn-ea"/>
                          <a:cs typeface="+mn-cs"/>
                        </a:rPr>
                        <a:t>30/11/2022</a:t>
                      </a:r>
                      <a:endParaRPr lang="es-MX" sz="1200" kern="1200" dirty="0">
                        <a:solidFill>
                          <a:srgbClr val="3D2E32"/>
                        </a:solidFill>
                        <a:latin typeface="+mn-lt"/>
                        <a:ea typeface="+mn-ea"/>
                        <a:cs typeface="+mn-cs"/>
                      </a:endParaRP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mn-lt"/>
                          <a:ea typeface="+mn-ea"/>
                          <a:cs typeface="+mn-cs"/>
                        </a:rPr>
                        <a:t>100</a:t>
                      </a:r>
                      <a:r>
                        <a:rPr lang="es-MX" sz="1200" b="1" kern="1200" dirty="0">
                          <a:solidFill>
                            <a:schemeClr val="tx1"/>
                          </a:solidFill>
                          <a:latin typeface="+mn-lt"/>
                          <a:ea typeface="+mn-ea"/>
                          <a:cs typeface="+mn-cs"/>
                        </a:rPr>
                        <a:t>%</a:t>
                      </a:r>
                    </a:p>
                  </a:txBody>
                  <a:tcPr marL="97541" marR="97541" marT="53783" marB="53783" anchor="ctr"/>
                </a:tc>
                <a:extLst>
                  <a:ext uri="{0D108BD9-81ED-4DB2-BD59-A6C34878D82A}">
                    <a16:rowId xmlns:a16="http://schemas.microsoft.com/office/drawing/2014/main" val="10005"/>
                  </a:ext>
                </a:extLst>
              </a:tr>
              <a:tr h="1337216">
                <a:tc gridSpan="5">
                  <a:txBody>
                    <a:bodyPr/>
                    <a:lstStyle/>
                    <a:p>
                      <a:pPr marL="0" algn="just" defTabSz="746966" rtl="0" eaLnBrk="1" latinLnBrk="0" hangingPunct="1"/>
                      <a:r>
                        <a:rPr lang="es-MX" sz="1200" i="1" kern="1200" dirty="0" smtClean="0">
                          <a:solidFill>
                            <a:srgbClr val="3D2E32"/>
                          </a:solidFill>
                          <a:latin typeface="+mn-lt"/>
                          <a:ea typeface="+mn-ea"/>
                          <a:cs typeface="+mn-cs"/>
                        </a:rPr>
                        <a:t>“Por parte de la Subdirección de vigilancia epidemiológica se</a:t>
                      </a:r>
                      <a:r>
                        <a:rPr lang="es-MX" sz="1200" i="1" kern="1200" baseline="0" dirty="0" smtClean="0">
                          <a:solidFill>
                            <a:srgbClr val="3D2E32"/>
                          </a:solidFill>
                          <a:latin typeface="+mn-lt"/>
                          <a:ea typeface="+mn-ea"/>
                          <a:cs typeface="+mn-cs"/>
                        </a:rPr>
                        <a:t> definió la cobertura de los programas que recibieron los recursos del fondo, además de contribuir a la mejora de la distribución y control administrativo. </a:t>
                      </a:r>
                    </a:p>
                    <a:p>
                      <a:pPr marL="0" algn="just" defTabSz="746966" rtl="0" eaLnBrk="1" latinLnBrk="0" hangingPunct="1"/>
                      <a:endParaRPr lang="es-MX" sz="1200" i="1" kern="1200" baseline="0" dirty="0" smtClean="0">
                        <a:solidFill>
                          <a:srgbClr val="3D2E32"/>
                        </a:solidFill>
                        <a:latin typeface="+mn-lt"/>
                        <a:ea typeface="+mn-ea"/>
                        <a:cs typeface="+mn-cs"/>
                      </a:endParaRPr>
                    </a:p>
                    <a:p>
                      <a:pPr marL="0" algn="just" defTabSz="746966" rtl="0" eaLnBrk="1" latinLnBrk="0" hangingPunct="1"/>
                      <a:r>
                        <a:rPr lang="es-MX" sz="1200" i="1" kern="1200" baseline="0" dirty="0" smtClean="0">
                          <a:solidFill>
                            <a:srgbClr val="3D2E32"/>
                          </a:solidFill>
                          <a:latin typeface="+mn-lt"/>
                          <a:ea typeface="+mn-ea"/>
                          <a:cs typeface="+mn-cs"/>
                        </a:rPr>
                        <a:t>Aunado a ello, se implementó una dirección electrónica como medio confiable de verificación de la información.</a:t>
                      </a:r>
                      <a:r>
                        <a:rPr lang="es-MX" sz="1200" i="1" kern="1200" dirty="0" smtClean="0">
                          <a:solidFill>
                            <a:srgbClr val="3D2E32"/>
                          </a:solidFill>
                          <a:latin typeface="+mn-lt"/>
                          <a:ea typeface="+mn-ea"/>
                          <a:cs typeface="+mn-cs"/>
                        </a:rPr>
                        <a:t>”</a:t>
                      </a:r>
                      <a:endParaRPr lang="es-MX" sz="1200" i="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25328">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342900" indent="-342900" algn="just">
                        <a:buFont typeface="+mj-lt"/>
                        <a:buAutoNum type="arabicPeriod"/>
                      </a:pPr>
                      <a:r>
                        <a:rPr lang="es-MX" sz="1200" i="0" dirty="0" smtClean="0"/>
                        <a:t>Matrices de indicadores.</a:t>
                      </a:r>
                    </a:p>
                    <a:p>
                      <a:pPr marL="342900" indent="-342900" algn="just">
                        <a:buFont typeface="+mj-lt"/>
                        <a:buAutoNum type="arabicPeriod"/>
                      </a:pPr>
                      <a:r>
                        <a:rPr lang="es-MX" sz="1200" i="0" dirty="0" smtClean="0"/>
                        <a:t>Dirección electrónica.</a:t>
                      </a:r>
                      <a:endParaRPr lang="es-MX" sz="12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endParaRPr lang="es-MX" sz="1300" b="1" dirty="0" smtClean="0">
              <a:solidFill>
                <a:schemeClr val="bg1"/>
              </a:solidFill>
              <a:latin typeface="Montserrat Ultra Light" pitchFamily="50" charset="0"/>
            </a:endParaRPr>
          </a:p>
          <a:p>
            <a:pPr algn="ctr"/>
            <a:r>
              <a:rPr lang="es-MX" sz="1300" b="1" dirty="0" smtClean="0">
                <a:solidFill>
                  <a:schemeClr val="bg1"/>
                </a:solidFill>
                <a:latin typeface="Montserrat Ultra Light" pitchFamily="50" charset="0"/>
              </a:rPr>
              <a:t>de </a:t>
            </a:r>
            <a:r>
              <a:rPr lang="es-MX" sz="1300" b="1" dirty="0">
                <a:solidFill>
                  <a:schemeClr val="bg1"/>
                </a:solidFill>
                <a:latin typeface="Montserrat Ultra Light" pitchFamily="50" charset="0"/>
              </a:rPr>
              <a:t>Mejora (ASM)</a:t>
            </a:r>
          </a:p>
        </p:txBody>
      </p:sp>
    </p:spTree>
    <p:extLst>
      <p:ext uri="{BB962C8B-B14F-4D97-AF65-F5344CB8AC3E}">
        <p14:creationId xmlns:p14="http://schemas.microsoft.com/office/powerpoint/2010/main" val="2290870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1355921"/>
            <a:ext cx="4709610" cy="755921"/>
          </a:xfrm>
          <a:prstGeom prst="rect">
            <a:avLst/>
          </a:prstGeom>
          <a:noFill/>
        </p:spPr>
        <p:txBody>
          <a:bodyPr wrap="square" lIns="78051" tIns="39025" rIns="78051" bIns="39025" rtlCol="0">
            <a:spAutoFit/>
          </a:bodyPr>
          <a:lstStyle/>
          <a:p>
            <a:pPr algn="ctr"/>
            <a:r>
              <a:rPr lang="es-MX" sz="2200" b="1" dirty="0">
                <a:solidFill>
                  <a:srgbClr val="861D31"/>
                </a:solidFill>
                <a:effectLst>
                  <a:outerShdw blurRad="38100" dist="38100" dir="2700000" algn="tl">
                    <a:srgbClr val="000000">
                      <a:alpha val="43137"/>
                    </a:srgbClr>
                  </a:outerShdw>
                </a:effectLst>
                <a:latin typeface="Montserrat Semi Bold" pitchFamily="50" charset="0"/>
              </a:rPr>
              <a:t>Fondo de Aportaciones para la Seguridad Pública (FASP)</a:t>
            </a:r>
          </a:p>
        </p:txBody>
      </p:sp>
      <p:sp>
        <p:nvSpPr>
          <p:cNvPr id="13" name="12 CuadroTexto"/>
          <p:cNvSpPr txBox="1"/>
          <p:nvPr/>
        </p:nvSpPr>
        <p:spPr>
          <a:xfrm>
            <a:off x="1647321" y="3261473"/>
            <a:ext cx="2469157" cy="2179387"/>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Áreas responsables:</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Secretaria de Seguridad Publica de Sinaloa</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Dirección de Planeación y Operación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del SESEP Sinaloa</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Centro Estatal de Prevención de la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Violencia y la Delincuencia</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Centro de Comando, Control,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Comunicaciones, Computo e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Inteligencia. (C4i)</a:t>
            </a:r>
          </a:p>
        </p:txBody>
      </p:sp>
      <p:sp>
        <p:nvSpPr>
          <p:cNvPr id="11" name="10 CuadroTexto"/>
          <p:cNvSpPr txBox="1"/>
          <p:nvPr/>
        </p:nvSpPr>
        <p:spPr>
          <a:xfrm>
            <a:off x="527306" y="2376314"/>
            <a:ext cx="4709610" cy="571255"/>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600" b="1" dirty="0">
                <a:ln w="50800"/>
                <a:solidFill>
                  <a:srgbClr val="6E1828"/>
                </a:solidFill>
                <a:latin typeface="Montserrat" pitchFamily="50" charset="0"/>
              </a:rPr>
              <a:t>Secretariado Ejecutivo del Sistema Estatal de Seguridad Pública de Sinaloa</a:t>
            </a:r>
          </a:p>
        </p:txBody>
      </p:sp>
      <p:pic>
        <p:nvPicPr>
          <p:cNvPr id="12" name="Imagen 1">
            <a:extLst>
              <a:ext uri="{FF2B5EF4-FFF2-40B4-BE49-F238E27FC236}">
                <a16:creationId xmlns:a16="http://schemas.microsoft.com/office/drawing/2014/main" id="{91A21FBF-D465-4634-ABF7-434F2ED85C7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42069" y="81400"/>
            <a:ext cx="1418770" cy="1080000"/>
          </a:xfrm>
          <a:prstGeom prst="rect">
            <a:avLst/>
          </a:prstGeom>
        </p:spPr>
      </p:pic>
      <p:sp>
        <p:nvSpPr>
          <p:cNvPr id="14"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6" name="1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416361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256883"/>
            <a:ext cx="5435483" cy="4464628"/>
          </a:xfrm>
          <a:prstGeom prst="rect">
            <a:avLst/>
          </a:prstGeom>
          <a:noFill/>
        </p:spPr>
        <p:txBody>
          <a:bodyPr wrap="square" lIns="78051" tIns="39025" rIns="78051" bIns="39025" rtlCol="0">
            <a:spAutoFit/>
          </a:bodyPr>
          <a:lstStyle/>
          <a:p>
            <a:pPr algn="just">
              <a:lnSpc>
                <a:spcPct val="150000"/>
              </a:lnSpc>
            </a:pPr>
            <a:r>
              <a:rPr lang="es-MX" sz="1000" dirty="0">
                <a:solidFill>
                  <a:srgbClr val="3D2E32"/>
                </a:solidFill>
                <a:latin typeface="Montserrat Light" pitchFamily="50" charset="0"/>
              </a:rPr>
              <a:t>El </a:t>
            </a:r>
            <a:r>
              <a:rPr lang="es-MX" sz="1000" b="1" dirty="0">
                <a:solidFill>
                  <a:srgbClr val="3D2E32"/>
                </a:solidFill>
                <a:latin typeface="Montserrat Light" pitchFamily="50" charset="0"/>
              </a:rPr>
              <a:t>Fondo de Aportaciones para la Seguridad Púbica (FASP) </a:t>
            </a:r>
            <a:r>
              <a:rPr lang="es-MX" sz="1000" dirty="0">
                <a:solidFill>
                  <a:srgbClr val="3D2E32"/>
                </a:solidFill>
                <a:latin typeface="Montserrat Light" pitchFamily="50" charset="0"/>
              </a:rPr>
              <a:t>es un fondo presupuestal previsto en la Ley de Coordinación Fiscal, a través del cual se transfieren recursos a las entidades federativas para dar cumplimiento a estrategias nacionales en materia de seguridad pública, forma  parte del  grupo  de  asuntos  de  Gobierno, con  la función   específica   de   “Asuntos   de   Orden Público    y    de    Seguridad    Interior”,    y    la subfunción correspondiente al Sistema Nacional de Seguridad Pública.</a:t>
            </a:r>
          </a:p>
          <a:p>
            <a:pPr algn="just">
              <a:lnSpc>
                <a:spcPct val="150000"/>
              </a:lnSpc>
            </a:pPr>
            <a:endParaRPr lang="es-MX" sz="1000" dirty="0">
              <a:solidFill>
                <a:srgbClr val="3D2E32"/>
              </a:solidFill>
              <a:latin typeface="Montserrat Light" pitchFamily="50" charset="0"/>
            </a:endParaRPr>
          </a:p>
          <a:p>
            <a:pPr marL="171450" indent="-171450" algn="just">
              <a:lnSpc>
                <a:spcPct val="150000"/>
              </a:lnSpc>
              <a:buFont typeface="Wingdings" pitchFamily="2" charset="2"/>
              <a:buChar char="Ø"/>
            </a:pPr>
            <a:r>
              <a:rPr lang="es-MX" sz="1000" dirty="0">
                <a:solidFill>
                  <a:srgbClr val="3D2E32"/>
                </a:solidFill>
                <a:latin typeface="Montserrat Light" pitchFamily="50" charset="0"/>
              </a:rPr>
              <a:t>El FASP busca :</a:t>
            </a:r>
          </a:p>
          <a:p>
            <a:pPr marL="171450" indent="-171450" algn="just">
              <a:lnSpc>
                <a:spcPct val="150000"/>
              </a:lnSpc>
              <a:buFont typeface="Wingdings" pitchFamily="2" charset="2"/>
              <a:buChar char="§"/>
            </a:pPr>
            <a:r>
              <a:rPr lang="es-MX" sz="1000" dirty="0">
                <a:solidFill>
                  <a:srgbClr val="3D2E32"/>
                </a:solidFill>
                <a:latin typeface="Montserrat Light" pitchFamily="50" charset="0"/>
              </a:rPr>
              <a:t>Reducir  los delitos  conforme a la Tasa Anual Estatal Delictiva (TAED) por cada mil habitantes.</a:t>
            </a:r>
          </a:p>
          <a:p>
            <a:pPr marL="171450" indent="-171450" algn="just">
              <a:lnSpc>
                <a:spcPct val="150000"/>
              </a:lnSpc>
              <a:buFont typeface="Wingdings" pitchFamily="2" charset="2"/>
              <a:buChar char="§"/>
            </a:pPr>
            <a:r>
              <a:rPr lang="es-MX" sz="1000" dirty="0">
                <a:solidFill>
                  <a:srgbClr val="3D2E32"/>
                </a:solidFill>
                <a:latin typeface="Montserrat Light" pitchFamily="50" charset="0"/>
              </a:rPr>
              <a:t>Brindar profesionalización a elementos policiales, a través de la formación inicial, la aprobación en desempeño y la aprobación en competencias básicas.</a:t>
            </a:r>
          </a:p>
          <a:p>
            <a:pPr marL="171450" indent="-171450" algn="just">
              <a:lnSpc>
                <a:spcPct val="150000"/>
              </a:lnSpc>
              <a:buFont typeface="Wingdings" pitchFamily="2" charset="2"/>
              <a:buChar char="§"/>
            </a:pPr>
            <a:r>
              <a:rPr lang="es-MX" sz="1000" dirty="0">
                <a:solidFill>
                  <a:srgbClr val="3D2E32"/>
                </a:solidFill>
                <a:latin typeface="Montserrat Light" pitchFamily="50" charset="0"/>
              </a:rPr>
              <a:t>Realizar y alcanzar las mejores metas en las evaluaciones de control de confianza a los elementos operativos.</a:t>
            </a:r>
          </a:p>
          <a:p>
            <a:pPr algn="just">
              <a:lnSpc>
                <a:spcPct val="150000"/>
              </a:lnSpc>
            </a:pPr>
            <a:endParaRPr lang="es-MX" sz="1000" dirty="0">
              <a:solidFill>
                <a:srgbClr val="3D2E32"/>
              </a:solidFill>
              <a:latin typeface="Montserrat Light" pitchFamily="50" charset="0"/>
            </a:endParaRPr>
          </a:p>
          <a:p>
            <a:pPr algn="just">
              <a:lnSpc>
                <a:spcPct val="150000"/>
              </a:lnSpc>
            </a:pPr>
            <a:r>
              <a:rPr lang="es-MX" sz="1000" dirty="0">
                <a:solidFill>
                  <a:srgbClr val="3D2E32"/>
                </a:solidFill>
                <a:latin typeface="Montserrat Light" pitchFamily="50" charset="0"/>
              </a:rPr>
              <a:t>El FASP Contribuye al Indicador Sectorial en cumplimiento a estrategias nacionales en materia de Seguridad Pública, por lo cual atiende a los ejes estratégicos y se orienta en los programas con Prioridad Nacional.</a:t>
            </a: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13</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36154"/>
            <a:ext cx="5280880" cy="248089"/>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1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endParaRPr lang="es-MX" sz="1100" b="1" dirty="0">
              <a:solidFill>
                <a:srgbClr val="861D31"/>
              </a:solidFill>
            </a:endParaRP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69212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165889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15</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570919500"/>
              </p:ext>
            </p:extLst>
          </p:nvPr>
        </p:nvGraphicFramePr>
        <p:xfrm>
          <a:off x="69956" y="792138"/>
          <a:ext cx="5607334" cy="6264001"/>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90701">
                  <a:extLst>
                    <a:ext uri="{9D8B030D-6E8A-4147-A177-3AD203B41FA5}">
                      <a16:colId xmlns:a16="http://schemas.microsoft.com/office/drawing/2014/main" val="20001"/>
                    </a:ext>
                  </a:extLst>
                </a:gridCol>
                <a:gridCol w="125792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993499">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Red de radiocomunicación estatal insuficiente y obsoleta para las necesidades de oportunidad y cobertura de los eventos, pero sobre todo por la seguridad y confiabilidad que se requieren para no ser objeto de intervenciones que afectan la efectividad de las acciones policiales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1371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61111">
                <a:tc gridSpan="5">
                  <a:txBody>
                    <a:bodyPr/>
                    <a:lstStyle/>
                    <a:p>
                      <a:pPr marL="0" algn="just" defTabSz="746966" rtl="0" eaLnBrk="1" latinLnBrk="0" hangingPunct="1"/>
                      <a:r>
                        <a:rPr lang="es-MX" sz="1200" b="1" kern="1200" dirty="0">
                          <a:solidFill>
                            <a:srgbClr val="3D2E32"/>
                          </a:solidFill>
                          <a:latin typeface="+mn-lt"/>
                          <a:ea typeface="+mn-ea"/>
                          <a:cs typeface="+mn-cs"/>
                        </a:rPr>
                        <a:t>Contar con una red de radiocomunicación estatal con una cobertura de alrededor del 100%, suficiente y moderna para las necesidades de oportunidad y cobertura de los eventos, pero sobre todo por la seguridad y confiabilidad que se requieren para no ser objeto de intervenciones que afectan la efectividad de las acciones policiales.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298070">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3499541">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“La red de radiocomunicación estatal cuenta con una cobertura territorial de alrededor del 63% y un despliegue de 3,132 dispositivos en las diferentes corporaciones a lo largo de los 18 municipios del Estado, mantiene una infraestructura con 20 sitios de repetición de los cuales 6 son tecnología IP y 14 sitios TDM, requiriendo reemplazar la totalidad de equipos de repetición TDM. Por equipos con tecnología lP debido a que la compañía Airbus ha notificado que ya no cuenta con refacciones para remplazo de componentes dañados, situación que aunado a un aproximado de 20 años de servicio, mantiene latente la pérdida de la disponibilidad en la red de radiocomunicación, dificultando la coordinación y colaboración entre las diferentes corporaciones en las etapas de reacción e investigación que toman este servicio como medio de comunicación.</a:t>
                      </a:r>
                    </a:p>
                    <a:p>
                      <a:pPr marL="0" algn="just" defTabSz="746966" rtl="0" eaLnBrk="1" latinLnBrk="0" hangingPunct="1">
                        <a:lnSpc>
                          <a:spcPct val="120000"/>
                        </a:lnSpc>
                      </a:pPr>
                      <a:endParaRPr lang="es-MX" sz="5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En la presente anualidad se cuenta con un servicio de póliza vigente que cubre los 6 sitios de repetición </a:t>
                      </a:r>
                      <a:r>
                        <a:rPr lang="es-MX" sz="1200" i="1" kern="1200" dirty="0" err="1">
                          <a:solidFill>
                            <a:srgbClr val="3D2E32"/>
                          </a:solidFill>
                          <a:latin typeface="+mn-lt"/>
                          <a:ea typeface="+mn-ea"/>
                          <a:cs typeface="+mn-cs"/>
                        </a:rPr>
                        <a:t>lP</a:t>
                      </a:r>
                      <a:r>
                        <a:rPr lang="es-MX" sz="1200" i="1" kern="1200" dirty="0">
                          <a:solidFill>
                            <a:srgbClr val="3D2E32"/>
                          </a:solidFill>
                          <a:latin typeface="+mn-lt"/>
                          <a:ea typeface="+mn-ea"/>
                          <a:cs typeface="+mn-cs"/>
                        </a:rPr>
                        <a:t>, con la cual se brinda el mantenimiento y servicio a citados sitos de repetición dentro del periodo de septiembre a diciembre del presente, con [o cual se garantiza una disponibilidad del servicio de un 95%.”</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298070">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pt-BR" sz="1200" i="0" kern="1200" dirty="0">
                          <a:solidFill>
                            <a:srgbClr val="3D2E32"/>
                          </a:solidFill>
                          <a:latin typeface="+mn-lt"/>
                          <a:ea typeface="+mn-ea"/>
                          <a:cs typeface="+mn-cs"/>
                        </a:rPr>
                        <a:t>EXPEDIENTE: S.E.S.E.S.P/C4i/1 01 1 L2o2o</a:t>
                      </a:r>
                      <a:endParaRPr lang="es-MX" sz="18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354840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16</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1575873345"/>
              </p:ext>
            </p:extLst>
          </p:nvPr>
        </p:nvGraphicFramePr>
        <p:xfrm>
          <a:off x="69956" y="792138"/>
          <a:ext cx="5607334" cy="6336001"/>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578733">
                  <a:extLst>
                    <a:ext uri="{9D8B030D-6E8A-4147-A177-3AD203B41FA5}">
                      <a16:colId xmlns:a16="http://schemas.microsoft.com/office/drawing/2014/main" val="20001"/>
                    </a:ext>
                  </a:extLst>
                </a:gridCol>
                <a:gridCol w="969891">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56466">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Insuficiencia de la red de video vigilancia, pues su cobertura actual se concentra solamente en tres municipios: Culiacán, Mazatlán y Ahome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16279">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489729">
                <a:tc gridSpan="5">
                  <a:txBody>
                    <a:bodyPr/>
                    <a:lstStyle/>
                    <a:p>
                      <a:pPr marL="0" algn="just" defTabSz="746966" rtl="0" eaLnBrk="1" latinLnBrk="0" hangingPunct="1"/>
                      <a:r>
                        <a:rPr lang="es-MX" sz="1200" b="1" kern="1200" dirty="0">
                          <a:solidFill>
                            <a:srgbClr val="3D2E32"/>
                          </a:solidFill>
                          <a:latin typeface="+mn-lt"/>
                          <a:ea typeface="+mn-ea"/>
                          <a:cs typeface="+mn-cs"/>
                        </a:rPr>
                        <a:t>Mantener una red de video vigilancia para tener mayor cobertura de municipios y una mayor capacidad de respuesta.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0051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4183287">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“En el marco estatal del Sistema integral de video vigilancia, actualmente la entidad cuenta con un total de 700 video cámaras distribuidas en 232 Puntos de Monitoreo inteligentes (P.M.I,) con los cuales se brinda cobertura en las tres principales ciudades del Estado; Culiacán (98), Mazatlán (91) y Los Mochis (43), destacando que durante el año 2020 no se materializaron proyectos de ampliación de cobertura. </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En el mismo contexto, durante la presenta anualidad se fortaleció el sistema de video vigilancia del centro de comando C4i de la ciudad de Culiacán, con la puesta en operación del sistema de análisis de video denominado “</a:t>
                      </a:r>
                      <a:r>
                        <a:rPr lang="es-MX" sz="1200" i="1" kern="1200" dirty="0" err="1">
                          <a:solidFill>
                            <a:srgbClr val="3D2E32"/>
                          </a:solidFill>
                          <a:latin typeface="+mn-lt"/>
                          <a:ea typeface="+mn-ea"/>
                          <a:cs typeface="+mn-cs"/>
                        </a:rPr>
                        <a:t>BriefC</a:t>
                      </a:r>
                      <a:r>
                        <a:rPr lang="es-MX" sz="1200" i="1" kern="1200" baseline="0" dirty="0" err="1">
                          <a:solidFill>
                            <a:srgbClr val="3D2E32"/>
                          </a:solidFill>
                          <a:latin typeface="+mn-lt"/>
                          <a:ea typeface="+mn-ea"/>
                          <a:cs typeface="+mn-cs"/>
                        </a:rPr>
                        <a:t>a</a:t>
                      </a:r>
                      <a:r>
                        <a:rPr lang="es-MX" sz="1200" i="1" kern="1200" dirty="0" err="1">
                          <a:solidFill>
                            <a:srgbClr val="3D2E32"/>
                          </a:solidFill>
                          <a:latin typeface="+mn-lt"/>
                          <a:ea typeface="+mn-ea"/>
                          <a:cs typeface="+mn-cs"/>
                        </a:rPr>
                        <a:t>m</a:t>
                      </a:r>
                      <a:r>
                        <a:rPr lang="es-MX" sz="1200" i="1" kern="1200" dirty="0">
                          <a:solidFill>
                            <a:srgbClr val="3D2E32"/>
                          </a:solidFill>
                          <a:latin typeface="+mn-lt"/>
                          <a:ea typeface="+mn-ea"/>
                          <a:cs typeface="+mn-cs"/>
                        </a:rPr>
                        <a:t>” con una capacidad de aplicar el análisis a 450 cámaras fijas y generar alertas en tiempo real durante las labores operativas y de vigilancia urbana, mejorando los procesos de revisión, investigación y respuesta.</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En lo que va del presente mes, se concluyó con la migración y actualización del sistema de administración de video de vigilancia (VMS) en el Centro de Comando C4i en la ciudad de Culiacán. dejando fuera de operación la plataforma "VALERUS' y migrando a la plataforma nueva denominada "SECUROS ENTERPRISE" misma que cuenta con integración al Sistema de análisis de video "BriefCam" y destaca en mejoras sustanciales en la seguridad y estabilidad en la operación.“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489729">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pt-BR" sz="1200" i="0" kern="1200" dirty="0">
                          <a:solidFill>
                            <a:srgbClr val="3D2E32"/>
                          </a:solidFill>
                          <a:latin typeface="+mn-lt"/>
                          <a:ea typeface="+mn-ea"/>
                          <a:cs typeface="+mn-cs"/>
                        </a:rPr>
                        <a:t>EXPEDIENTE: S.E.S.E.S.P/C4i/1 01 1 l2O2O</a:t>
                      </a:r>
                      <a:endParaRPr lang="es-MX" sz="18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34229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17</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1768923008"/>
              </p:ext>
            </p:extLst>
          </p:nvPr>
        </p:nvGraphicFramePr>
        <p:xfrm>
          <a:off x="69956" y="864147"/>
          <a:ext cx="5607334" cy="4608510"/>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90701">
                  <a:extLst>
                    <a:ext uri="{9D8B030D-6E8A-4147-A177-3AD203B41FA5}">
                      <a16:colId xmlns:a16="http://schemas.microsoft.com/office/drawing/2014/main" val="20001"/>
                    </a:ext>
                  </a:extLst>
                </a:gridCol>
                <a:gridCol w="125792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0468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Insuficiencia de personal especializado en el monitoreo y control de la red de video vigilancia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5963">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35692">
                <a:tc gridSpan="5">
                  <a:txBody>
                    <a:bodyPr/>
                    <a:lstStyle/>
                    <a:p>
                      <a:pPr marL="0" algn="just" defTabSz="746966" rtl="0" eaLnBrk="1" latinLnBrk="0" hangingPunct="1"/>
                      <a:r>
                        <a:rPr lang="es-MX" sz="1200" b="1" kern="1200" dirty="0">
                          <a:solidFill>
                            <a:srgbClr val="3D2E32"/>
                          </a:solidFill>
                          <a:latin typeface="+mn-lt"/>
                          <a:ea typeface="+mn-ea"/>
                          <a:cs typeface="+mn-cs"/>
                        </a:rPr>
                        <a:t>Contar con personal especializado en el monitoreo y control de la red de video vigilancia.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8715">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464741">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“Referente al hallazgo, se informa que dentro de las labores de monitoreo y control del sistema de video vigilancia en los Centros de Comando en el Estado se cuenta con un estado de fuerza de 19 operadores de video v¡gilanc¡a y 39 operadores del personal de SEDENA comisionado para citada labor.</a:t>
                      </a:r>
                      <a:endParaRPr lang="es-MX" sz="1200" b="1" i="1" kern="1200" dirty="0">
                        <a:solidFill>
                          <a:srgbClr val="C00000"/>
                        </a:solidFill>
                        <a:latin typeface="+mn-lt"/>
                        <a:ea typeface="+mn-ea"/>
                        <a:cs typeface="+mn-cs"/>
                      </a:endParaRP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En cuanto a la capacitación para la transferencia de conocimiento al personal de operadores de video vigilancia en la plataforma de análisis de video denominada "BriefCam" y la nueva plataforma de monitoreo y vigilancia "Seguros Enterprise" fue impartida por el propio personal de ingeniería del centro de comando, previa capacitación por parte del fabricante de cada plataforma.”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28715">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pt-BR" sz="1200" i="0" kern="1200" dirty="0">
                          <a:solidFill>
                            <a:srgbClr val="3D2E32"/>
                          </a:solidFill>
                          <a:latin typeface="+mn-lt"/>
                          <a:ea typeface="+mn-ea"/>
                          <a:cs typeface="+mn-cs"/>
                        </a:rPr>
                        <a:t>EXPEDIENTE: S.E.S.E.S.P/C4i/1 01 1 l2O2O</a:t>
                      </a:r>
                      <a:endParaRPr lang="es-MX" sz="18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21506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18</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1478660996"/>
              </p:ext>
            </p:extLst>
          </p:nvPr>
        </p:nvGraphicFramePr>
        <p:xfrm>
          <a:off x="69956" y="807310"/>
          <a:ext cx="5607334" cy="4161292"/>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18693">
                  <a:extLst>
                    <a:ext uri="{9D8B030D-6E8A-4147-A177-3AD203B41FA5}">
                      <a16:colId xmlns:a16="http://schemas.microsoft.com/office/drawing/2014/main" val="20001"/>
                    </a:ext>
                  </a:extLst>
                </a:gridCol>
                <a:gridCol w="1329931">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40829">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Limitaciones en la infraestructura y el equipo tecnológico existente en el Centro de Comando, Control, Comunicaciones, Cómputo e Inteligencia (C4i)</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378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737992">
                <a:tc gridSpan="5">
                  <a:txBody>
                    <a:bodyPr/>
                    <a:lstStyle/>
                    <a:p>
                      <a:pPr marL="0" algn="just" defTabSz="746966" rtl="0" eaLnBrk="1" latinLnBrk="0" hangingPunct="1"/>
                      <a:r>
                        <a:rPr lang="es-MX" sz="1200" b="1" kern="1200" dirty="0">
                          <a:solidFill>
                            <a:srgbClr val="3D2E32"/>
                          </a:solidFill>
                          <a:latin typeface="+mn-lt"/>
                          <a:ea typeface="+mn-ea"/>
                          <a:cs typeface="+mn-cs"/>
                        </a:rPr>
                        <a:t>Modernizar la Infraestructura y equipo tecnológico existente en el Centro de Comando, Control, Comunicaciones, Cómputo e Inteligencia (C4i), sustituyendo lo obsoleto.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6646">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585394">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Actualmente el Centro de Comando, Control, Comunicaciones, Computo e inteligencia cuenta con 1,034 termínales telefónicas lP, que brindan cobertura a los tres niveles de gobierno en los 18 municipios del estado, lo que permite una comunicación directa entre las distintas corporaciones y el Centro de Contacto que es operado por hasta 40 agentes simultáneos que dan servicio al Centro de Atención de Llamadas de Emergencias que opera las 24 horas los 365 días al año. </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26646">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pt-BR" sz="1200" i="0" kern="1200" dirty="0">
                          <a:solidFill>
                            <a:srgbClr val="3D2E32"/>
                          </a:solidFill>
                          <a:latin typeface="+mn-lt"/>
                          <a:ea typeface="+mn-ea"/>
                          <a:cs typeface="+mn-cs"/>
                        </a:rPr>
                        <a:t>EXPEDIENTE: S.E.S.E.S.P/C4i/1 01 1 l2O2O</a:t>
                      </a:r>
                      <a:endParaRPr lang="es-MX" sz="18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90285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19</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1291236644"/>
              </p:ext>
            </p:extLst>
          </p:nvPr>
        </p:nvGraphicFramePr>
        <p:xfrm>
          <a:off x="69956" y="792137"/>
          <a:ext cx="5607334" cy="5040560"/>
        </p:xfrm>
        <a:graphic>
          <a:graphicData uri="http://schemas.openxmlformats.org/drawingml/2006/table">
            <a:tbl>
              <a:tblPr firstRow="1" bandRow="1">
                <a:tableStyleId>{2D5ABB26-0587-4C30-8999-92F81FD0307C}</a:tableStyleId>
              </a:tblPr>
              <a:tblGrid>
                <a:gridCol w="1082371">
                  <a:extLst>
                    <a:ext uri="{9D8B030D-6E8A-4147-A177-3AD203B41FA5}">
                      <a16:colId xmlns:a16="http://schemas.microsoft.com/office/drawing/2014/main" val="20000"/>
                    </a:ext>
                  </a:extLst>
                </a:gridCol>
                <a:gridCol w="429379">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20579">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Ausencia de una política estatal en materia de prevención social de la violencia y delincuencia, que armonice las prioridades institucionales estatales y municipales con el programa nacional acordado con el SESNSP</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5506">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19499">
                <a:tc gridSpan="5">
                  <a:txBody>
                    <a:bodyPr/>
                    <a:lstStyle/>
                    <a:p>
                      <a:pPr marL="0" algn="just" defTabSz="746966" rtl="0" eaLnBrk="1" latinLnBrk="0" hangingPunct="1"/>
                      <a:r>
                        <a:rPr lang="es-MX" sz="1200" b="1" kern="1200" dirty="0">
                          <a:solidFill>
                            <a:srgbClr val="3D2E32"/>
                          </a:solidFill>
                          <a:latin typeface="+mn-lt"/>
                          <a:ea typeface="+mn-ea"/>
                          <a:cs typeface="+mn-cs"/>
                        </a:rPr>
                        <a:t>Concretar el Programa Estatal de Prevención de la Violencia y la Delincuencia, con Participación Ciudadana.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8779">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526698">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“En Sinaloa, se concretó con el Programa Estatal de Prevención de la Violencia y la Delincuencia, con Participación Ciudadana, por el seno del Consejo Estatal de Seguridad Pública, y fue publicado en el periódico oficial del estado No. 082 del día 5 de julio de 2019, según consta en la siguiente liga virtual: </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hlinkClick r:id="rId7"/>
                        </a:rPr>
                        <a:t>https://media.transparenciasinaloa.gob.mx/uploads/files/2/POE-05-julio-2019-082.PDF</a:t>
                      </a:r>
                      <a:r>
                        <a:rPr lang="es-MX" sz="1200" i="1" kern="1200" dirty="0">
                          <a:solidFill>
                            <a:srgbClr val="3D2E32"/>
                          </a:solidFill>
                          <a:latin typeface="+mn-lt"/>
                          <a:ea typeface="+mn-ea"/>
                          <a:cs typeface="+mn-cs"/>
                        </a:rPr>
                        <a:t> </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De igual manera es de precisarse que se está trabajando en la homologación de dicho programa para tenerlo acorde a las políticas y programas implementados por el Centro Nacional de Prevención del Delito y Participación Ciudadana del Secretariado Ejecutivo del Sistema Nacional de Seguridad Pública.”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19499">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Oficio No. SESP/SE/CEPREVSIN/161/20. Centro Estatal de Prevención de la Violencia y la Delincuencia</a:t>
                      </a:r>
                      <a:endParaRPr lang="es-MX" sz="18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60445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13791" y="-34085"/>
            <a:ext cx="5774831" cy="864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9" name="18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6"/>
            <a:ext cx="1958725" cy="889322"/>
          </a:xfrm>
          <a:prstGeom prst="rect">
            <a:avLst/>
          </a:prstGeom>
        </p:spPr>
      </p:pic>
      <p:pic>
        <p:nvPicPr>
          <p:cNvPr id="20" name="1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6" y="-34086"/>
            <a:ext cx="3802272" cy="889322"/>
          </a:xfrm>
          <a:prstGeom prst="rect">
            <a:avLst/>
          </a:prstGeom>
        </p:spPr>
      </p:pic>
      <p:pic>
        <p:nvPicPr>
          <p:cNvPr id="21"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103066"/>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26" name="2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12" name="8 CuadroTexto">
            <a:extLst>
              <a:ext uri="{FF2B5EF4-FFF2-40B4-BE49-F238E27FC236}">
                <a16:creationId xmlns:a16="http://schemas.microsoft.com/office/drawing/2014/main" id="{17ED7882-7FDA-4528-ABC2-E01B926CBAB0}"/>
              </a:ext>
            </a:extLst>
          </p:cNvPr>
          <p:cNvSpPr txBox="1"/>
          <p:nvPr/>
        </p:nvSpPr>
        <p:spPr>
          <a:xfrm>
            <a:off x="115258" y="1008162"/>
            <a:ext cx="5530520" cy="5172514"/>
          </a:xfrm>
          <a:prstGeom prst="rect">
            <a:avLst/>
          </a:prstGeom>
          <a:noFill/>
        </p:spPr>
        <p:txBody>
          <a:bodyPr wrap="square" lIns="78051" tIns="39025" rIns="78051" bIns="39025" rtlCol="0">
            <a:spAutoFit/>
          </a:bodyPr>
          <a:lstStyle/>
          <a:p>
            <a:pPr algn="just"/>
            <a:r>
              <a:rPr lang="es-MX" sz="1200" b="1" dirty="0">
                <a:solidFill>
                  <a:srgbClr val="861D31"/>
                </a:solidFill>
                <a:effectLst>
                  <a:outerShdw blurRad="38100" dist="38100" dir="2700000" algn="tl">
                    <a:srgbClr val="000000">
                      <a:alpha val="43137"/>
                    </a:srgbClr>
                  </a:outerShdw>
                </a:effectLst>
                <a:latin typeface="Montserrat Semi Bold" pitchFamily="50" charset="0"/>
              </a:rPr>
              <a:t>ANTECEDENTES</a:t>
            </a:r>
          </a:p>
          <a:p>
            <a:pPr algn="just"/>
            <a:endParaRPr lang="es-MX" sz="1100" b="1" dirty="0">
              <a:solidFill>
                <a:srgbClr val="861D31"/>
              </a:solidFill>
              <a:effectLst>
                <a:outerShdw blurRad="38100" dist="38100" dir="2700000" algn="tl">
                  <a:srgbClr val="000000">
                    <a:alpha val="43137"/>
                  </a:srgbClr>
                </a:outerShdw>
              </a:effectLst>
              <a:latin typeface="Montserrat Semi Bold" pitchFamily="50" charset="0"/>
            </a:endParaRPr>
          </a:p>
          <a:p>
            <a:pPr algn="just"/>
            <a:r>
              <a:rPr lang="es-MX" sz="1100" dirty="0">
                <a:latin typeface="Montserrat Light" pitchFamily="50" charset="0"/>
              </a:rPr>
              <a:t>De acuerdo con el </a:t>
            </a:r>
            <a:r>
              <a:rPr lang="es-MX" sz="1100" b="1" dirty="0">
                <a:latin typeface="Montserrat Light" pitchFamily="50" charset="0"/>
              </a:rPr>
              <a:t>Programa Anual de Evaluación (PAE) 2019</a:t>
            </a:r>
            <a:r>
              <a:rPr lang="es-MX" sz="1100" dirty="0">
                <a:latin typeface="Montserrat Light" pitchFamily="50" charset="0"/>
              </a:rPr>
              <a:t>, el cual, tiene como propósito de incrementar la calidad del gasto público a través de la evaluación, en el marco de la Estrategia de Implementación y Consolidación Gradual del Sistema de Evaluación del Desempeño (SED), el Gobierno del Estado de Sinaloa estableció programas presupuestarios y sus matrices de indicadores para resultados, en los Anexos correspondientes de la Ley de Ingresos y Presupuesto de Egresos del Estado de Sinaloa para el Ejercicio Fiscal 2019.</a:t>
            </a:r>
          </a:p>
          <a:p>
            <a:pPr algn="just"/>
            <a:endParaRPr lang="es-MX" sz="1100" dirty="0">
              <a:latin typeface="Montserrat Light" pitchFamily="50" charset="0"/>
            </a:endParaRPr>
          </a:p>
          <a:p>
            <a:pPr marL="171450" indent="-171450" algn="just">
              <a:buFont typeface="Wingdings" pitchFamily="2" charset="2"/>
              <a:buChar char="§"/>
            </a:pPr>
            <a:r>
              <a:rPr lang="es-MX" sz="1100" dirty="0">
                <a:latin typeface="Montserrat Light" pitchFamily="50" charset="0"/>
              </a:rPr>
              <a:t>Objetivos generales del PAE:</a:t>
            </a:r>
          </a:p>
          <a:p>
            <a:pPr algn="just"/>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Determinar los tipos de evaluación que se aplicarán a los Programas presupuestarios (</a:t>
            </a:r>
            <a:r>
              <a:rPr lang="es-MX" sz="1100" dirty="0" err="1">
                <a:latin typeface="Montserrat Light" pitchFamily="50" charset="0"/>
              </a:rPr>
              <a:t>Pp</a:t>
            </a:r>
            <a:r>
              <a:rPr lang="es-MX" sz="1100" dirty="0">
                <a:latin typeface="Montserrat Light" pitchFamily="50" charset="0"/>
              </a:rPr>
              <a:t>) del Estado de Sinaloa, como parte de un proceso integral, gradual y útil para apoyar las decisiones en materia presupuestal.</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Establecer el calendario de ejecución de los programas en operación durante el ejercicio fiscal correspondiente.</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Vincular el calendario de ejecución de las evaluaciones con el calendario de actividad de la programación y </a:t>
            </a:r>
            <a:r>
              <a:rPr lang="es-MX" sz="1100" dirty="0" err="1">
                <a:latin typeface="Montserrat Light" pitchFamily="50" charset="0"/>
              </a:rPr>
              <a:t>presupuestación</a:t>
            </a:r>
            <a:r>
              <a:rPr lang="es-MX" sz="1100" dirty="0">
                <a:latin typeface="Montserrat Light" pitchFamily="50" charset="0"/>
              </a:rPr>
              <a:t> para el ejercicio fiscal correspondiente.</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Articular los resultados de las evaluaciones de los programas como elemento clave del Presupuesto Basado en Resultados y del Sistema de Evaluación del Desempeño.</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Dar seguimiento a los aspectos susceptibles de mejora derivados de informes y evaluaciones a programas.</a:t>
            </a:r>
          </a:p>
        </p:txBody>
      </p:sp>
      <p:sp>
        <p:nvSpPr>
          <p:cNvPr id="11" name="10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
        <p:nvSpPr>
          <p:cNvPr id="10"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a:t>
            </a:fld>
            <a:endParaRPr lang="es-MX" sz="1000" dirty="0"/>
          </a:p>
        </p:txBody>
      </p:sp>
    </p:spTree>
    <p:extLst>
      <p:ext uri="{BB962C8B-B14F-4D97-AF65-F5344CB8AC3E}">
        <p14:creationId xmlns:p14="http://schemas.microsoft.com/office/powerpoint/2010/main" val="178750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20</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895919273"/>
              </p:ext>
            </p:extLst>
          </p:nvPr>
        </p:nvGraphicFramePr>
        <p:xfrm>
          <a:off x="69956" y="792138"/>
          <a:ext cx="5607334" cy="5328591"/>
        </p:xfrm>
        <a:graphic>
          <a:graphicData uri="http://schemas.openxmlformats.org/drawingml/2006/table">
            <a:tbl>
              <a:tblPr firstRow="1" bandRow="1">
                <a:tableStyleId>{2D5ABB26-0587-4C30-8999-92F81FD0307C}</a:tableStyleId>
              </a:tblPr>
              <a:tblGrid>
                <a:gridCol w="1010363">
                  <a:extLst>
                    <a:ext uri="{9D8B030D-6E8A-4147-A177-3AD203B41FA5}">
                      <a16:colId xmlns:a16="http://schemas.microsoft.com/office/drawing/2014/main" val="20000"/>
                    </a:ext>
                  </a:extLst>
                </a:gridCol>
                <a:gridCol w="501387">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03478">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Ausencia de una política estatal en materia de prevención social de la violencia y delincuencia, que armonice las prioridades institucionales estatales y municipales con el programa nacional acordado con el SESNSP</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28514">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901747">
                <a:tc gridSpan="5">
                  <a:txBody>
                    <a:bodyPr/>
                    <a:lstStyle/>
                    <a:p>
                      <a:pPr marL="0" algn="just" defTabSz="746966" rtl="0" eaLnBrk="1" latinLnBrk="0" hangingPunct="1"/>
                      <a:r>
                        <a:rPr lang="es-MX" sz="1200" b="1" kern="1200" dirty="0">
                          <a:solidFill>
                            <a:srgbClr val="3D2E32"/>
                          </a:solidFill>
                          <a:latin typeface="+mn-lt"/>
                          <a:ea typeface="+mn-ea"/>
                          <a:cs typeface="+mn-cs"/>
                        </a:rPr>
                        <a:t>Realizar una homologación de dicho programa para tenerlo acorde a las políticas y programas implementados por el Centro Nacional de Prevención del Delito y Participación Ciudadana del Secretariado Ejecutivo del Sistema Nacional de Seguridad Pública.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2136">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474043">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“En Sinaloa, se concretó con el Programa Estatal de Prevención de la Violencia y la Delincuencia, con Participación Ciudadana, por el seno del Consejo Estatal de Seguridad Pública, y fue publicado en el periódico oficial del estado No. 082 del día 5 de julio de 2019, según consta en la siguiente liga virtual: </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hlinkClick r:id="rId7"/>
                        </a:rPr>
                        <a:t>https://media.transparenciasinaloa.gob.mx/uploads/files/2/POE-05-julio-2019-082.PDF</a:t>
                      </a:r>
                      <a:r>
                        <a:rPr lang="es-MX" sz="1200" i="1" kern="1200" dirty="0">
                          <a:solidFill>
                            <a:srgbClr val="3D2E32"/>
                          </a:solidFill>
                          <a:latin typeface="+mn-lt"/>
                          <a:ea typeface="+mn-ea"/>
                          <a:cs typeface="+mn-cs"/>
                        </a:rPr>
                        <a:t> </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De igual manera es de precisarse que se está trabajando en la homologación de dicho programa para tenerlo acorde a las políticas y programas implementados por el Centro Nacional de Prevención del Delito y Participación Ciudadana del Secretariado Ejecutivo del Sistema Nacional de Seguridad Pública.”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08673">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Oficio No. SESP/SE/CEPREVSIN/161/20. Centro Estatal de Prevención de la Violencia y la Delincuencia</a:t>
                      </a:r>
                      <a:endParaRPr lang="es-MX" sz="18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01058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21</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534256793"/>
              </p:ext>
            </p:extLst>
          </p:nvPr>
        </p:nvGraphicFramePr>
        <p:xfrm>
          <a:off x="69956" y="792138"/>
          <a:ext cx="5607334" cy="5256585"/>
        </p:xfrm>
        <a:graphic>
          <a:graphicData uri="http://schemas.openxmlformats.org/drawingml/2006/table">
            <a:tbl>
              <a:tblPr firstRow="1" bandRow="1">
                <a:tableStyleId>{2D5ABB26-0587-4C30-8999-92F81FD0307C}</a:tableStyleId>
              </a:tblPr>
              <a:tblGrid>
                <a:gridCol w="1010363">
                  <a:extLst>
                    <a:ext uri="{9D8B030D-6E8A-4147-A177-3AD203B41FA5}">
                      <a16:colId xmlns:a16="http://schemas.microsoft.com/office/drawing/2014/main" val="20000"/>
                    </a:ext>
                  </a:extLst>
                </a:gridCol>
                <a:gridCol w="501387">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1077733">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Falta de cultura cívica y de prevención del delito entre la población, así como ausencia de campañas de difusión por medios impresos y electrónicos y utilización de las redes sociales para contribuir a la toma de conciencia acerca de este problema social</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0308">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934120">
                <a:tc gridSpan="5">
                  <a:txBody>
                    <a:bodyPr/>
                    <a:lstStyle/>
                    <a:p>
                      <a:pPr marL="0" algn="just" defTabSz="746966" rtl="0" eaLnBrk="1" latinLnBrk="0" hangingPunct="1"/>
                      <a:r>
                        <a:rPr lang="es-MX" sz="1200" b="1" kern="1200" dirty="0">
                          <a:solidFill>
                            <a:srgbClr val="3D2E32"/>
                          </a:solidFill>
                          <a:latin typeface="+mn-lt"/>
                          <a:ea typeface="+mn-ea"/>
                          <a:cs typeface="+mn-cs"/>
                        </a:rPr>
                        <a:t>Implementar la difusión y socialización de los diferentes programas preventivos que realiza el Centro Estatal de Prevención y Participación Ciudadana, en las redes sociales del Centro Estatal, y en coordinación y colaboración con las redes institucionales del estado.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3342">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054148">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“El Secretariado Ejecutivo del Sistema Estatal de Seguridad Pública, a través del Centro Estatal de Prevención y Participación Ciudadana, cuenta con una gama de programas preventivos, a los cuales se les da una amplia difusión y socialización, en las redes sociales del Centro Estatal, y en coordinación y colaboración con las redes institucionales del estado; que a continuación se precisan las ligas virtuales oficiales:</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hlinkClick r:id="rId7"/>
                        </a:rPr>
                        <a:t>https://www.facebook.com/Centro-Estatal-de-Prevenci%C3%B3n-y-articipaci%C3%B3n-Ciudadana-631364037322274</a:t>
                      </a:r>
                      <a:r>
                        <a:rPr lang="es-MX" sz="1200" i="1" kern="1200" dirty="0">
                          <a:solidFill>
                            <a:srgbClr val="3D2E32"/>
                          </a:solidFill>
                          <a:latin typeface="+mn-lt"/>
                          <a:ea typeface="+mn-ea"/>
                          <a:cs typeface="+mn-cs"/>
                        </a:rPr>
                        <a:t>”</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26934">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Oficio No. SESP/SE/CEPREVSIN/161/20. Centro Estatal de Prevención de la Violencia y la Delincuencia</a:t>
                      </a:r>
                      <a:endParaRPr lang="es-MX" sz="18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86660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22</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3302398713"/>
              </p:ext>
            </p:extLst>
          </p:nvPr>
        </p:nvGraphicFramePr>
        <p:xfrm>
          <a:off x="69956" y="808502"/>
          <a:ext cx="5607334" cy="6104315"/>
        </p:xfrm>
        <a:graphic>
          <a:graphicData uri="http://schemas.openxmlformats.org/drawingml/2006/table">
            <a:tbl>
              <a:tblPr firstRow="1" bandRow="1">
                <a:tableStyleId>{2D5ABB26-0587-4C30-8999-92F81FD0307C}</a:tableStyleId>
              </a:tblPr>
              <a:tblGrid>
                <a:gridCol w="1010363">
                  <a:extLst>
                    <a:ext uri="{9D8B030D-6E8A-4147-A177-3AD203B41FA5}">
                      <a16:colId xmlns:a16="http://schemas.microsoft.com/office/drawing/2014/main" val="20000"/>
                    </a:ext>
                  </a:extLst>
                </a:gridCol>
                <a:gridCol w="501387">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07298">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Las instituciones policiales se involucran poco o prácticamente nada en los programas de prevención de la violencia y la delincuencia que son llevados a cabo por diversas dependencias del gobierno estatal</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007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708563">
                <a:tc gridSpan="5">
                  <a:txBody>
                    <a:bodyPr/>
                    <a:lstStyle/>
                    <a:p>
                      <a:pPr marL="0" algn="just" defTabSz="746966" rtl="0" eaLnBrk="1" latinLnBrk="0" hangingPunct="1"/>
                      <a:r>
                        <a:rPr lang="es-MX" sz="1200" b="1" kern="1200" dirty="0">
                          <a:solidFill>
                            <a:srgbClr val="3D2E32"/>
                          </a:solidFill>
                          <a:latin typeface="+mn-lt"/>
                          <a:ea typeface="+mn-ea"/>
                          <a:cs typeface="+mn-cs"/>
                        </a:rPr>
                        <a:t>Instalar una Mesa Interinstitucional, con la finalidad de atender de manera integral la problemática presentada en diversas instituciones educativas, y lograr la participación e intervención de todas las dependencias e instituciones.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3620">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3433668">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“A partir del 7 de marzo de 2019, el Secretariado Ejecutivo del Sistema Estatal de Seguridad Pública, a través del Centro Estatal de Prevención y Participación Ciudadana, ha coordinado y colaborado en la instalación de la Mesa Interinstitucional, con la finalidad de atender de manera integral la problemática presentada en diversas instituciones educativas, y lograr la participación e intervención de todas las dependencias e instituciones, mediante la implementación de sus respectivos Programas Preventivos; es así que se ha tenido un trabajo constante con las de dependencias de seguridad pública: Policía Municipal, Policía Estatal y la Guardia Nacional.</a:t>
                      </a:r>
                    </a:p>
                    <a:p>
                      <a:pPr marL="0" algn="just" defTabSz="746966" rtl="0" eaLnBrk="1" latinLnBrk="0" hangingPunct="1">
                        <a:lnSpc>
                          <a:spcPct val="120000"/>
                        </a:lnSpc>
                      </a:pPr>
                      <a:endParaRPr lang="es-MX" sz="1200" i="1" kern="1200" dirty="0">
                        <a:solidFill>
                          <a:srgbClr val="3D2E32"/>
                        </a:solidFill>
                        <a:latin typeface="+mn-lt"/>
                        <a:ea typeface="+mn-ea"/>
                        <a:cs typeface="+mn-cs"/>
                      </a:endParaRPr>
                    </a:p>
                    <a:p>
                      <a:pPr marL="0" marR="0" indent="0" algn="just" defTabSz="746966" rtl="0" eaLnBrk="1" fontAlgn="auto" latinLnBrk="0" hangingPunct="1">
                        <a:lnSpc>
                          <a:spcPct val="120000"/>
                        </a:lnSpc>
                        <a:spcBef>
                          <a:spcPts val="0"/>
                        </a:spcBef>
                        <a:spcAft>
                          <a:spcPts val="0"/>
                        </a:spcAft>
                        <a:buClrTx/>
                        <a:buSzTx/>
                        <a:buFontTx/>
                        <a:buNone/>
                        <a:tabLst/>
                        <a:defRPr/>
                      </a:pPr>
                      <a:r>
                        <a:rPr lang="es-MX" sz="1200" i="1" kern="1200" dirty="0">
                          <a:solidFill>
                            <a:srgbClr val="3D2E32"/>
                          </a:solidFill>
                          <a:latin typeface="+mn-lt"/>
                          <a:ea typeface="+mn-ea"/>
                          <a:cs typeface="+mn-cs"/>
                        </a:rPr>
                        <a:t>Cabe destacar que cada año se lleva a cabo la Campaña Estatal de Donación de Armas de Fuego, con la colaboración, coordinación e implementación, en el proceso de operación, con la Secretaría de la Defensa Nacional, a través de la 9ª. Zona Militar en el estado.”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11091">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Oficio No. SESP/SE/CEPREVSIN/161/20. Centro Estatal de Prevención de la Violencia y la Delincuencia</a:t>
                      </a:r>
                      <a:endParaRPr lang="es-MX" sz="12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65734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23</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836639532"/>
              </p:ext>
            </p:extLst>
          </p:nvPr>
        </p:nvGraphicFramePr>
        <p:xfrm>
          <a:off x="69956" y="808500"/>
          <a:ext cx="5607334" cy="5888293"/>
        </p:xfrm>
        <a:graphic>
          <a:graphicData uri="http://schemas.openxmlformats.org/drawingml/2006/table">
            <a:tbl>
              <a:tblPr firstRow="1" bandRow="1">
                <a:tableStyleId>{2D5ABB26-0587-4C30-8999-92F81FD0307C}</a:tableStyleId>
              </a:tblPr>
              <a:tblGrid>
                <a:gridCol w="1010363">
                  <a:extLst>
                    <a:ext uri="{9D8B030D-6E8A-4147-A177-3AD203B41FA5}">
                      <a16:colId xmlns:a16="http://schemas.microsoft.com/office/drawing/2014/main" val="20000"/>
                    </a:ext>
                  </a:extLst>
                </a:gridCol>
                <a:gridCol w="501387">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32598">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Las instituciones policiales se involucran poco o prácticamente nada en los programas de prevención de la violencia y la delincuencia que son llevados a cabo por diversas dependencias del gobierno estatal</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042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23448">
                <a:tc gridSpan="5">
                  <a:txBody>
                    <a:bodyPr/>
                    <a:lstStyle/>
                    <a:p>
                      <a:pPr marL="0" algn="just" defTabSz="746966" rtl="0" eaLnBrk="1" latinLnBrk="0" hangingPunct="1"/>
                      <a:r>
                        <a:rPr lang="es-MX" sz="1200" b="1" kern="1200" dirty="0">
                          <a:solidFill>
                            <a:srgbClr val="3D2E32"/>
                          </a:solidFill>
                          <a:latin typeface="+mn-lt"/>
                          <a:ea typeface="+mn-ea"/>
                          <a:cs typeface="+mn-cs"/>
                        </a:rPr>
                        <a:t>Llevar a cabo la Campaña Estatal de Donación de Armas de Fuego.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3448">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3541271">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“A partir del 7 de marzo de 2019, el Secretariado Ejecutivo del Sistema Estatal de Seguridad Pública, a través del Centro Estatal de Prevención y Participación Ciudadana, ha coordinado y colaborado en la instalación de la Mesa Interinstitucional, con la finalidad de atender de manera integral la problemática presentada en diversas instituciones educativas, y lograr la participación e intervención de todas las dependencias e instituciones, mediante la implementación de sus respectivos Programas Preventivos; es así que se ha tenido un trabajo constante con las de dependencias de seguridad pública: Policía Municipal, Policía Estatal y la Guardia Nacional.</a:t>
                      </a:r>
                    </a:p>
                    <a:p>
                      <a:pPr marL="0" algn="just" defTabSz="746966" rtl="0" eaLnBrk="1" latinLnBrk="0" hangingPunct="1">
                        <a:lnSpc>
                          <a:spcPct val="120000"/>
                        </a:lnSpc>
                      </a:pPr>
                      <a:endParaRPr lang="es-MX" sz="1200" i="1" kern="1200" dirty="0">
                        <a:solidFill>
                          <a:srgbClr val="3D2E32"/>
                        </a:solidFill>
                        <a:latin typeface="+mn-lt"/>
                        <a:ea typeface="+mn-ea"/>
                        <a:cs typeface="+mn-cs"/>
                      </a:endParaRPr>
                    </a:p>
                    <a:p>
                      <a:pPr marL="0" marR="0" indent="0" algn="just" defTabSz="746966" rtl="0" eaLnBrk="1" fontAlgn="auto" latinLnBrk="0" hangingPunct="1">
                        <a:lnSpc>
                          <a:spcPct val="120000"/>
                        </a:lnSpc>
                        <a:spcBef>
                          <a:spcPts val="0"/>
                        </a:spcBef>
                        <a:spcAft>
                          <a:spcPts val="0"/>
                        </a:spcAft>
                        <a:buClrTx/>
                        <a:buSzTx/>
                        <a:buFontTx/>
                        <a:buNone/>
                        <a:tabLst/>
                        <a:defRPr/>
                      </a:pPr>
                      <a:r>
                        <a:rPr lang="es-MX" sz="1200" i="1" kern="1200" dirty="0">
                          <a:solidFill>
                            <a:srgbClr val="3D2E32"/>
                          </a:solidFill>
                          <a:latin typeface="+mn-lt"/>
                          <a:ea typeface="+mn-ea"/>
                          <a:cs typeface="+mn-cs"/>
                        </a:rPr>
                        <a:t>Cabe destacar que cada año se lleva a cabo la Campaña Estatal de Donación de Armas de Fuego, con la colaboración, coordinación e implementación, en el proceso de operación, con la Secretaría de la Defensa Nacional, a través de la 9ª. Zona Militar en el estado.”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27108">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Oficio No. SESP/SE/CEPREVSIN/161/20. Centro Estatal de Prevención de la Violencia y la Delincuencia</a:t>
                      </a:r>
                      <a:endParaRPr lang="es-MX" sz="12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380233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24</a:t>
            </a:fld>
            <a:endParaRPr lang="es-MX" sz="1000" dirty="0"/>
          </a:p>
        </p:txBody>
      </p:sp>
      <p:graphicFrame>
        <p:nvGraphicFramePr>
          <p:cNvPr id="12" name="11 Tabla"/>
          <p:cNvGraphicFramePr>
            <a:graphicFrameLocks noGrp="1"/>
          </p:cNvGraphicFramePr>
          <p:nvPr>
            <p:extLst>
              <p:ext uri="{D42A27DB-BD31-4B8C-83A1-F6EECF244321}">
                <p14:modId xmlns:p14="http://schemas.microsoft.com/office/powerpoint/2010/main" val="1261599930"/>
              </p:ext>
            </p:extLst>
          </p:nvPr>
        </p:nvGraphicFramePr>
        <p:xfrm>
          <a:off x="69956" y="792138"/>
          <a:ext cx="5607334" cy="3888432"/>
        </p:xfrm>
        <a:graphic>
          <a:graphicData uri="http://schemas.openxmlformats.org/drawingml/2006/table">
            <a:tbl>
              <a:tblPr firstRow="1" bandRow="1">
                <a:tableStyleId>{2D5ABB26-0587-4C30-8999-92F81FD0307C}</a:tableStyleId>
              </a:tblPr>
              <a:tblGrid>
                <a:gridCol w="1010363">
                  <a:extLst>
                    <a:ext uri="{9D8B030D-6E8A-4147-A177-3AD203B41FA5}">
                      <a16:colId xmlns:a16="http://schemas.microsoft.com/office/drawing/2014/main" val="20000"/>
                    </a:ext>
                  </a:extLst>
                </a:gridCol>
                <a:gridCol w="501387">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90773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Si bien existen los instrumentos jurídicos que soportan la existencia del Servicio de Carrera Policial (SCP), aún no se alcanza la certificación de la totalidad de los elementos policiales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7114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2637">
                <a:tc gridSpan="5">
                  <a:txBody>
                    <a:bodyPr/>
                    <a:lstStyle/>
                    <a:p>
                      <a:pPr marL="0" algn="just" defTabSz="746966" rtl="0" eaLnBrk="1" latinLnBrk="0" hangingPunct="1"/>
                      <a:r>
                        <a:rPr lang="es-MX" sz="1200" b="1" kern="1200" dirty="0">
                          <a:solidFill>
                            <a:srgbClr val="3D2E32"/>
                          </a:solidFill>
                          <a:latin typeface="+mn-lt"/>
                          <a:ea typeface="+mn-ea"/>
                          <a:cs typeface="+mn-cs"/>
                        </a:rPr>
                        <a:t>Certificar a la totalidad de los elementos policiales.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52637">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329608">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“En el año 2020, se han certificado a 66 Policías Estatales para llegar 696 personas de 830 que componen la corporación, para alcanzar un 4%.</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Además, en el área del Sistema Penitenciario se certificaron a 20 personas para llegar a 226 custodios de un estado de fuerza de 324, alcanzando un 70%.”</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74676">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Oficio. Núm. DSA/FASP/055/2020. Secretaria de Seguridad Pública de Sinaloa</a:t>
                      </a:r>
                      <a:endParaRPr lang="es-MX" sz="12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3422647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25</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4150902568"/>
              </p:ext>
            </p:extLst>
          </p:nvPr>
        </p:nvGraphicFramePr>
        <p:xfrm>
          <a:off x="69956" y="720130"/>
          <a:ext cx="5607334" cy="6336000"/>
        </p:xfrm>
        <a:graphic>
          <a:graphicData uri="http://schemas.openxmlformats.org/drawingml/2006/table">
            <a:tbl>
              <a:tblPr firstRow="1" bandRow="1">
                <a:tableStyleId>{2D5ABB26-0587-4C30-8999-92F81FD0307C}</a:tableStyleId>
              </a:tblPr>
              <a:tblGrid>
                <a:gridCol w="1010363">
                  <a:extLst>
                    <a:ext uri="{9D8B030D-6E8A-4147-A177-3AD203B41FA5}">
                      <a16:colId xmlns:a16="http://schemas.microsoft.com/office/drawing/2014/main" val="20000"/>
                    </a:ext>
                  </a:extLst>
                </a:gridCol>
                <a:gridCol w="501387">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1521438">
                <a:tc gridSpan="5">
                  <a:txBody>
                    <a:bodyPr/>
                    <a:lstStyle/>
                    <a:p>
                      <a:pPr marL="0" algn="ctr" defTabSz="746966" rtl="0" eaLnBrk="1" latinLnBrk="0" hangingPunct="1"/>
                      <a:r>
                        <a:rPr lang="es-MX" sz="1300" kern="1200" dirty="0">
                          <a:solidFill>
                            <a:srgbClr val="861D31"/>
                          </a:solidFill>
                          <a:effectLst>
                            <a:outerShdw blurRad="38100" dist="38100" dir="2700000" algn="tl">
                              <a:srgbClr val="000000">
                                <a:alpha val="43137"/>
                              </a:srgbClr>
                            </a:outerShdw>
                          </a:effectLst>
                          <a:latin typeface="+mn-lt"/>
                          <a:ea typeface="+mn-ea"/>
                          <a:cs typeface="+mn-cs"/>
                        </a:rPr>
                        <a:t>Persisten problemas para la debida implantación de las reformas del nuevo sistema de justicia penal: capacitación al personal y específicamente a policías preventivos y de investigación; construcción de salas de juicio oral suficientes; difusión de los beneficios del nuevo sistema de justicia penal; mejoras en la infraestructura del Centro de Internamiento para Adolescentes y en reclusorios; así como, tecnología y recursos humanos suficientes para la aplicación de las medidas cautelares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95699">
                <a:tc gridSpan="5">
                  <a:txBody>
                    <a:bodyPr/>
                    <a:lstStyle/>
                    <a:p>
                      <a:pPr marL="0" algn="ctr" defTabSz="746966" rtl="0" eaLnBrk="1" latinLnBrk="0" hangingPunct="1"/>
                      <a:r>
                        <a:rPr lang="es-MX" sz="12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630837">
                <a:tc gridSpan="5">
                  <a:txBody>
                    <a:bodyPr/>
                    <a:lstStyle/>
                    <a:p>
                      <a:pPr marL="0" algn="just" defTabSz="746966" rtl="0" eaLnBrk="1" latinLnBrk="0" hangingPunct="1"/>
                      <a:r>
                        <a:rPr lang="es-MX" sz="1120" b="1" kern="1200" dirty="0">
                          <a:solidFill>
                            <a:srgbClr val="3D2E32"/>
                          </a:solidFill>
                          <a:latin typeface="+mn-lt"/>
                          <a:ea typeface="+mn-ea"/>
                          <a:cs typeface="+mn-cs"/>
                        </a:rPr>
                        <a:t>Brindar capacitaciones a personal (policías preventivos y policías de investigación) y actualizar la infraestructura del Centro de Internamiento para Adolescentes y en reclusorios.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283288">
                <a:tc gridSpan="2">
                  <a:txBody>
                    <a:bodyPr/>
                    <a:lstStyle/>
                    <a:p>
                      <a:pPr marL="0" algn="ctr" defTabSz="746966" rtl="0" eaLnBrk="1" latinLnBrk="0" hangingPunct="1"/>
                      <a:r>
                        <a:rPr lang="es-MX" sz="112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12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12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100" b="1" kern="1200" dirty="0">
                          <a:solidFill>
                            <a:schemeClr val="tx1"/>
                          </a:solidFill>
                          <a:latin typeface="+mn-lt"/>
                          <a:ea typeface="+mn-ea"/>
                          <a:cs typeface="+mn-cs"/>
                        </a:rPr>
                        <a:t>100%</a:t>
                      </a:r>
                    </a:p>
                  </a:txBody>
                  <a:tcPr marL="97541" marR="97541" marT="53783" marB="53783" anchor="ctr">
                    <a:solidFill>
                      <a:schemeClr val="bg1"/>
                    </a:solidFill>
                  </a:tcPr>
                </a:tc>
                <a:extLst>
                  <a:ext uri="{0D108BD9-81ED-4DB2-BD59-A6C34878D82A}">
                    <a16:rowId xmlns:a16="http://schemas.microsoft.com/office/drawing/2014/main" val="10005"/>
                  </a:ext>
                </a:extLst>
              </a:tr>
              <a:tr h="3147675">
                <a:tc gridSpan="5">
                  <a:txBody>
                    <a:bodyPr/>
                    <a:lstStyle/>
                    <a:p>
                      <a:pPr marL="0" algn="just" defTabSz="746966" rtl="0" eaLnBrk="1" latinLnBrk="0" hangingPunct="1">
                        <a:lnSpc>
                          <a:spcPct val="110000"/>
                        </a:lnSpc>
                      </a:pPr>
                      <a:r>
                        <a:rPr lang="es-MX" sz="1120" i="1" kern="1200" dirty="0">
                          <a:solidFill>
                            <a:srgbClr val="3D2E32"/>
                          </a:solidFill>
                          <a:latin typeface="+mn-lt"/>
                          <a:ea typeface="+mn-ea"/>
                          <a:cs typeface="+mn-cs"/>
                        </a:rPr>
                        <a:t>“En el año 2019 se capacitó a 28 Policías Procesales y 3í personas de la Unidad de Medidas Cautelares y Suspensión Condicional del Proceso (UMECA), asimismo a 29 personas del Centro de internamiento de Adolescentes, además se capacitó a '120 Policías Preventivos en el tema de Cadena de Custodia; además, está por iniciar el curso de capacitación para personal técnico y otros perfiles para el personal del Centro de internamiento para Adolescentes.</a:t>
                      </a:r>
                    </a:p>
                    <a:p>
                      <a:pPr marL="0" algn="just" defTabSz="746966" rtl="0" eaLnBrk="1" latinLnBrk="0" hangingPunct="1">
                        <a:lnSpc>
                          <a:spcPct val="110000"/>
                        </a:lnSpc>
                      </a:pPr>
                      <a:endParaRPr lang="es-MX" sz="500" i="1" kern="1200" dirty="0">
                        <a:solidFill>
                          <a:srgbClr val="3D2E32"/>
                        </a:solidFill>
                        <a:latin typeface="+mn-lt"/>
                        <a:ea typeface="+mn-ea"/>
                        <a:cs typeface="+mn-cs"/>
                      </a:endParaRPr>
                    </a:p>
                    <a:p>
                      <a:pPr marL="0" algn="just" defTabSz="746966" rtl="0" eaLnBrk="1" latinLnBrk="0" hangingPunct="1">
                        <a:lnSpc>
                          <a:spcPct val="110000"/>
                        </a:lnSpc>
                      </a:pPr>
                      <a:r>
                        <a:rPr lang="es-MX" sz="1120" i="1" kern="1200" dirty="0">
                          <a:solidFill>
                            <a:srgbClr val="3D2E32"/>
                          </a:solidFill>
                          <a:latin typeface="+mn-lt"/>
                          <a:ea typeface="+mn-ea"/>
                          <a:cs typeface="+mn-cs"/>
                        </a:rPr>
                        <a:t>Se mejoró la infraestructura de los Centros Penitenciarios de Goros ll y Aguaruto, en Los Mochis se adquirió planta de emergencia de 50 KVA para la Sección Femenil y en Culiacán se mejoraron las instalaciones del área de hospitalización, Odontología y Consultorios también de la Sección Femenil. En el Centro de internamiento de Adolescentes se construyó una Techumbre en el Área de Usos Múltiples y se adquirió Equipo de Cómputo para el desarrollo del trabajo en beneficio de los adolescentes.</a:t>
                      </a:r>
                    </a:p>
                    <a:p>
                      <a:pPr marL="0" algn="just" defTabSz="746966" rtl="0" eaLnBrk="1" latinLnBrk="0" hangingPunct="1">
                        <a:lnSpc>
                          <a:spcPct val="110000"/>
                        </a:lnSpc>
                      </a:pPr>
                      <a:endParaRPr lang="es-MX" sz="500" i="1" kern="1200" dirty="0">
                        <a:solidFill>
                          <a:srgbClr val="3D2E32"/>
                        </a:solidFill>
                        <a:latin typeface="+mn-lt"/>
                        <a:ea typeface="+mn-ea"/>
                        <a:cs typeface="+mn-cs"/>
                      </a:endParaRPr>
                    </a:p>
                    <a:p>
                      <a:pPr marL="0" algn="just" defTabSz="746966" rtl="0" eaLnBrk="1" latinLnBrk="0" hangingPunct="1">
                        <a:lnSpc>
                          <a:spcPct val="110000"/>
                        </a:lnSpc>
                      </a:pPr>
                      <a:r>
                        <a:rPr lang="es-MX" sz="1120" i="1" kern="1200" dirty="0">
                          <a:solidFill>
                            <a:srgbClr val="3D2E32"/>
                          </a:solidFill>
                          <a:latin typeface="+mn-lt"/>
                          <a:ea typeface="+mn-ea"/>
                          <a:cs typeface="+mn-cs"/>
                        </a:rPr>
                        <a:t>Como es de Su conocimiento, en el año 2020 no hubo Programa del FASP que incluyera dentro de su presupuesto a las UMECAS, por lo que no hubo el deseado en términos de tecnología para esta Área; respecto a la construcción de salas de Juicio oral no es competencia de la secretaría de Seguridad Pública el promover edificaciones de este tipo.”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457063">
                <a:tc>
                  <a:txBody>
                    <a:bodyPr/>
                    <a:lstStyle/>
                    <a:p>
                      <a:pPr marL="0" algn="l" defTabSz="746966" rtl="0" eaLnBrk="1" latinLnBrk="0" hangingPunct="1"/>
                      <a:r>
                        <a:rPr lang="es-MX" sz="112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120" i="0" kern="1200" dirty="0">
                          <a:solidFill>
                            <a:srgbClr val="3D2E32"/>
                          </a:solidFill>
                          <a:latin typeface="+mn-lt"/>
                          <a:ea typeface="+mn-ea"/>
                          <a:cs typeface="+mn-cs"/>
                        </a:rPr>
                        <a:t>Oficio. Núm. DSA/FASP/055/2020. Secretaria de Seguridad Pública de Sinaloa</a:t>
                      </a:r>
                      <a:endParaRPr lang="es-MX" sz="112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19765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26</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1327151302"/>
              </p:ext>
            </p:extLst>
          </p:nvPr>
        </p:nvGraphicFramePr>
        <p:xfrm>
          <a:off x="69956" y="792138"/>
          <a:ext cx="5607334" cy="6196573"/>
        </p:xfrm>
        <a:graphic>
          <a:graphicData uri="http://schemas.openxmlformats.org/drawingml/2006/table">
            <a:tbl>
              <a:tblPr firstRow="1" bandRow="1">
                <a:tableStyleId>{2D5ABB26-0587-4C30-8999-92F81FD0307C}</a:tableStyleId>
              </a:tblPr>
              <a:tblGrid>
                <a:gridCol w="1226387">
                  <a:extLst>
                    <a:ext uri="{9D8B030D-6E8A-4147-A177-3AD203B41FA5}">
                      <a16:colId xmlns:a16="http://schemas.microsoft.com/office/drawing/2014/main" val="20000"/>
                    </a:ext>
                  </a:extLst>
                </a:gridCol>
                <a:gridCol w="285363">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785438">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El Gobierno del Estado de Sinaloa, reconoce que existe un déficit en materia de personal de custodia, lo que impacta negativamente en el funcionamiento de los centros penitenciarios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18873">
                <a:tc gridSpan="5">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1135">
                <a:tc gridSpan="5">
                  <a:txBody>
                    <a:bodyPr/>
                    <a:lstStyle/>
                    <a:p>
                      <a:pPr marL="0" algn="just" defTabSz="746966" rtl="0" eaLnBrk="1" latinLnBrk="0" hangingPunct="1"/>
                      <a:r>
                        <a:rPr lang="es-MX" sz="1200" b="1" kern="1200" dirty="0">
                          <a:solidFill>
                            <a:srgbClr val="3D2E32"/>
                          </a:solidFill>
                          <a:latin typeface="+mn-lt"/>
                          <a:ea typeface="+mn-ea"/>
                          <a:cs typeface="+mn-cs"/>
                        </a:rPr>
                        <a:t>Mejorar el funcionamiento de los centros penitenciarios.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02975">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solidFill>
                      <a:schemeClr val="bg1"/>
                    </a:solidFill>
                  </a:tcPr>
                </a:tc>
                <a:extLst>
                  <a:ext uri="{0D108BD9-81ED-4DB2-BD59-A6C34878D82A}">
                    <a16:rowId xmlns:a16="http://schemas.microsoft.com/office/drawing/2014/main" val="10005"/>
                  </a:ext>
                </a:extLst>
              </a:tr>
              <a:tr h="3259895">
                <a:tc gridSpan="5">
                  <a:txBody>
                    <a:bodyPr/>
                    <a:lstStyle/>
                    <a:p>
                      <a:pPr marL="0" algn="just" defTabSz="746966" rtl="0" eaLnBrk="1" latinLnBrk="0" hangingPunct="1">
                        <a:lnSpc>
                          <a:spcPct val="110000"/>
                        </a:lnSpc>
                      </a:pPr>
                      <a:r>
                        <a:rPr lang="es-MX" sz="1200" i="1" kern="1200" dirty="0">
                          <a:solidFill>
                            <a:srgbClr val="3D2E32"/>
                          </a:solidFill>
                          <a:latin typeface="+mn-lt"/>
                          <a:ea typeface="+mn-ea"/>
                          <a:cs typeface="+mn-cs"/>
                        </a:rPr>
                        <a:t>“Durante el 2020 se dieron de alta 20 Custodios Penitenciarios los cuales fueron distribuidos en los Centros Penitenciarios del Estado. Es importante mencionar que debido a la pandemia por SARS-CoV2 (COVID-19) se tuvieron que suspender todo tipo de cursos en el Instituto Estatal de Ciencias Penales y Seguridad Pública del Estado de Sinaloa, incluyendo los de Formación Inicial para Aspirantes a Custodios Penitenciarios.</a:t>
                      </a:r>
                    </a:p>
                    <a:p>
                      <a:pPr marL="0" algn="just" defTabSz="746966" rtl="0" eaLnBrk="1" latinLnBrk="0" hangingPunct="1">
                        <a:lnSpc>
                          <a:spcPct val="110000"/>
                        </a:lnSpc>
                      </a:pPr>
                      <a:endParaRPr lang="es-MX" sz="600" i="1" kern="1200" dirty="0">
                        <a:solidFill>
                          <a:srgbClr val="3D2E32"/>
                        </a:solidFill>
                        <a:latin typeface="+mn-lt"/>
                        <a:ea typeface="+mn-ea"/>
                        <a:cs typeface="+mn-cs"/>
                      </a:endParaRPr>
                    </a:p>
                    <a:p>
                      <a:pPr marL="0" algn="just" defTabSz="746966" rtl="0" eaLnBrk="1" latinLnBrk="0" hangingPunct="1">
                        <a:lnSpc>
                          <a:spcPct val="110000"/>
                        </a:lnSpc>
                      </a:pPr>
                      <a:r>
                        <a:rPr lang="es-MX" sz="1200" i="1" kern="1200" dirty="0">
                          <a:solidFill>
                            <a:srgbClr val="3D2E32"/>
                          </a:solidFill>
                          <a:latin typeface="+mn-lt"/>
                          <a:ea typeface="+mn-ea"/>
                          <a:cs typeface="+mn-cs"/>
                        </a:rPr>
                        <a:t>Respecto al presupuesto FASP 2020 de la Secretaria de Seguridad Pública, habrá que recordar que para dar cabida a proyectos prioritarios del Estado, la Secretaría de Seguridad Pública redujo su meta en Formación inicial de Policía Estatal y Custodios Penitenciarios, </a:t>
                      </a:r>
                    </a:p>
                    <a:p>
                      <a:pPr marL="0" algn="just" defTabSz="746966" rtl="0" eaLnBrk="1" latinLnBrk="0" hangingPunct="1">
                        <a:lnSpc>
                          <a:spcPct val="110000"/>
                        </a:lnSpc>
                      </a:pPr>
                      <a:endParaRPr lang="es-MX" sz="600" i="1" kern="1200" dirty="0">
                        <a:solidFill>
                          <a:srgbClr val="3D2E32"/>
                        </a:solidFill>
                        <a:latin typeface="+mn-lt"/>
                        <a:ea typeface="+mn-ea"/>
                        <a:cs typeface="+mn-cs"/>
                      </a:endParaRPr>
                    </a:p>
                    <a:p>
                      <a:pPr marL="0" algn="just" defTabSz="746966" rtl="0" eaLnBrk="1" latinLnBrk="0" hangingPunct="1">
                        <a:lnSpc>
                          <a:spcPct val="110000"/>
                        </a:lnSpc>
                      </a:pPr>
                      <a:r>
                        <a:rPr lang="es-MX" sz="1200" i="1" kern="1200" dirty="0">
                          <a:solidFill>
                            <a:srgbClr val="3D2E32"/>
                          </a:solidFill>
                          <a:latin typeface="+mn-lt"/>
                          <a:ea typeface="+mn-ea"/>
                          <a:cs typeface="+mn-cs"/>
                        </a:rPr>
                        <a:t>Por lo anterior y para estar en condiciones de cumplir esas metas, se mencionó la factibilidad de que el Secretariado Ejecutivo Estatal apoyara con recursos propios dicha Formación inicial, sin que se haya finiquitado el acuerdo correspondiente, por falta de recursos para el pago de becas para aspirantes, además, de la llegada de la pandemia por SARS-CoV2 (COVID- l9) suspendió como ya se mencionó actividades en el INECIPE.”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493744">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Oficio. Núm. DSA/FASP/055/2020. Secretaria de Seguridad Pública de Sinaloa</a:t>
                      </a:r>
                      <a:endParaRPr lang="es-MX" sz="18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684513">
                <a:tc>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gridSpan="4">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Asistencia Alimentaria evaluado durante el ejercicio fiscal 2019.</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345525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1764409"/>
            <a:ext cx="4709610" cy="755921"/>
          </a:xfrm>
          <a:prstGeom prst="rect">
            <a:avLst/>
          </a:prstGeom>
          <a:noFill/>
        </p:spPr>
        <p:txBody>
          <a:bodyPr wrap="square" lIns="78051" tIns="39025" rIns="78051" bIns="39025" rtlCol="0">
            <a:spAutoFit/>
          </a:bodyPr>
          <a:lstStyle/>
          <a:p>
            <a:pPr algn="ctr"/>
            <a:r>
              <a:rPr lang="es-MX" sz="2200" b="1" dirty="0">
                <a:solidFill>
                  <a:srgbClr val="861D31"/>
                </a:solidFill>
                <a:effectLst>
                  <a:outerShdw blurRad="38100" dist="38100" dir="2700000" algn="tl">
                    <a:srgbClr val="000000">
                      <a:alpha val="43137"/>
                    </a:srgbClr>
                  </a:outerShdw>
                </a:effectLst>
                <a:latin typeface="Montserrat Semi Bold" pitchFamily="50" charset="0"/>
              </a:rPr>
              <a:t>Fondo de Infraestructura Social para las Entidades (FISE)</a:t>
            </a:r>
          </a:p>
        </p:txBody>
      </p:sp>
      <p:sp>
        <p:nvSpPr>
          <p:cNvPr id="13" name="12 CuadroTexto"/>
          <p:cNvSpPr txBox="1"/>
          <p:nvPr/>
        </p:nvSpPr>
        <p:spPr>
          <a:xfrm>
            <a:off x="2134634" y="3600450"/>
            <a:ext cx="1494531" cy="725143"/>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Áreas responsables:</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Subsecretaría de</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Desarrollo Social</a:t>
            </a:r>
          </a:p>
        </p:txBody>
      </p:sp>
      <p:sp>
        <p:nvSpPr>
          <p:cNvPr id="11" name="10 CuadroTexto"/>
          <p:cNvSpPr txBox="1"/>
          <p:nvPr/>
        </p:nvSpPr>
        <p:spPr>
          <a:xfrm>
            <a:off x="527306" y="2854244"/>
            <a:ext cx="4709610" cy="325033"/>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600" b="1" dirty="0">
                <a:ln w="50800"/>
                <a:solidFill>
                  <a:srgbClr val="6E1828"/>
                </a:solidFill>
                <a:latin typeface="Montserrat" pitchFamily="50" charset="0"/>
              </a:rPr>
              <a:t>Secretaría de Desarrollo Social (SEDESO)</a:t>
            </a:r>
          </a:p>
        </p:txBody>
      </p:sp>
      <p:sp>
        <p:nvSpPr>
          <p:cNvPr id="14"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6" name="Picture 2" descr="No hay ninguna descripción de la foto disponible.">
            <a:extLst>
              <a:ext uri="{FF2B5EF4-FFF2-40B4-BE49-F238E27FC236}">
                <a16:creationId xmlns:a16="http://schemas.microsoft.com/office/drawing/2014/main" id="{98163EC0-F763-411E-B64E-9D1B178979DA}"/>
              </a:ext>
            </a:extLst>
          </p:cNvPr>
          <p:cNvPicPr>
            <a:picLocks noChangeAspect="1" noChangeArrowheads="1"/>
          </p:cNvPicPr>
          <p:nvPr/>
        </p:nvPicPr>
        <p:blipFill>
          <a:blip r:embed="rId5"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4392839" y="40997"/>
            <a:ext cx="13680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322729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228990"/>
            <a:ext cx="5344449" cy="3772131"/>
          </a:xfrm>
          <a:prstGeom prst="rect">
            <a:avLst/>
          </a:prstGeom>
          <a:noFill/>
        </p:spPr>
        <p:txBody>
          <a:bodyPr wrap="square" lIns="78051" tIns="39025" rIns="78051" bIns="39025" rtlCol="0">
            <a:spAutoFit/>
          </a:bodyPr>
          <a:lstStyle/>
          <a:p>
            <a:pPr algn="just">
              <a:lnSpc>
                <a:spcPct val="150000"/>
              </a:lnSpc>
            </a:pPr>
            <a:r>
              <a:rPr lang="es-MX" sz="1000" dirty="0">
                <a:latin typeface="Montserrat Light" pitchFamily="50" charset="0"/>
              </a:rPr>
              <a:t>El</a:t>
            </a:r>
            <a:r>
              <a:rPr lang="es-MX" sz="1000" b="1" dirty="0">
                <a:latin typeface="Montserrat Light" pitchFamily="50" charset="0"/>
              </a:rPr>
              <a:t> Fondo para la Infraestructura Social para las Entidades (FISE)</a:t>
            </a:r>
            <a:r>
              <a:rPr lang="es-MX" sz="1000" dirty="0">
                <a:latin typeface="Montserrat Light" pitchFamily="50" charset="0"/>
              </a:rPr>
              <a:t> es parte de del FAIS y este se destina exclusivamente al financiamiento de obras, acciones sociales básicas y a inversiones que beneficien directamente a población en pobreza extrema, localidades con alto o muy alto nivel de rezago social y en las Zonas de Atención Prioritaria (ZAP).</a:t>
            </a:r>
          </a:p>
          <a:p>
            <a:pPr algn="just">
              <a:lnSpc>
                <a:spcPct val="150000"/>
              </a:lnSpc>
            </a:pPr>
            <a:endParaRPr lang="es-MX" sz="1000" dirty="0">
              <a:latin typeface="Montserrat Light" pitchFamily="50" charset="0"/>
            </a:endParaRPr>
          </a:p>
          <a:p>
            <a:pPr algn="just">
              <a:lnSpc>
                <a:spcPct val="150000"/>
              </a:lnSpc>
            </a:pPr>
            <a:r>
              <a:rPr lang="es-MX" sz="1000" dirty="0">
                <a:latin typeface="Montserrat Light" pitchFamily="50" charset="0"/>
              </a:rPr>
              <a:t>Los gobiernos locales deben utilizar los recursos de FAIS para la realización de obras y acciones que atiendan prioritariamente las carencias sociales y, para incidir en éstas, las entidades deberán llevar a cabo los proyectos que estén previstos en el catálogo del FAIS. </a:t>
            </a:r>
          </a:p>
          <a:p>
            <a:pPr algn="just">
              <a:lnSpc>
                <a:spcPct val="150000"/>
              </a:lnSpc>
            </a:pPr>
            <a:endParaRPr lang="es-MX" sz="1000" dirty="0">
              <a:latin typeface="Montserrat Light" pitchFamily="50" charset="0"/>
            </a:endParaRPr>
          </a:p>
          <a:p>
            <a:pPr algn="just">
              <a:lnSpc>
                <a:spcPct val="150000"/>
              </a:lnSpc>
            </a:pPr>
            <a:r>
              <a:rPr lang="es-MX" sz="1000" dirty="0">
                <a:latin typeface="Montserrat Light" pitchFamily="50" charset="0"/>
              </a:rPr>
              <a:t>El fondo contribuye al indicador sectorial del Desarrollo Social, para garantizar la disminución del índice poblacional de personas con carencias sociales, a las comunidades con mayor índice de marginación o de pobreza extrema en la entidad.</a:t>
            </a:r>
          </a:p>
          <a:p>
            <a:pPr algn="just">
              <a:lnSpc>
                <a:spcPct val="150000"/>
              </a:lnSpc>
            </a:pPr>
            <a:endParaRPr lang="es-MX" sz="1000" dirty="0">
              <a:latin typeface="Montserrat Light" pitchFamily="50" charset="0"/>
            </a:endParaRP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28</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04089"/>
            <a:ext cx="5280880" cy="248089"/>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1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endParaRPr lang="es-MX" sz="1100" b="1" dirty="0">
              <a:solidFill>
                <a:srgbClr val="861D31"/>
              </a:solidFill>
            </a:endParaRP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525060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69910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13791" y="-34085"/>
            <a:ext cx="5774831" cy="864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9" name="18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6"/>
            <a:ext cx="1958725" cy="889322"/>
          </a:xfrm>
          <a:prstGeom prst="rect">
            <a:avLst/>
          </a:prstGeom>
        </p:spPr>
      </p:pic>
      <p:pic>
        <p:nvPicPr>
          <p:cNvPr id="20" name="1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6" y="-34086"/>
            <a:ext cx="3802272" cy="889322"/>
          </a:xfrm>
          <a:prstGeom prst="rect">
            <a:avLst/>
          </a:prstGeom>
        </p:spPr>
      </p:pic>
      <p:pic>
        <p:nvPicPr>
          <p:cNvPr id="21"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103066"/>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26" name="2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12" name="8 CuadroTexto">
            <a:extLst>
              <a:ext uri="{FF2B5EF4-FFF2-40B4-BE49-F238E27FC236}">
                <a16:creationId xmlns:a16="http://schemas.microsoft.com/office/drawing/2014/main" id="{17ED7882-7FDA-4528-ABC2-E01B926CBAB0}"/>
              </a:ext>
            </a:extLst>
          </p:cNvPr>
          <p:cNvSpPr txBox="1"/>
          <p:nvPr/>
        </p:nvSpPr>
        <p:spPr>
          <a:xfrm>
            <a:off x="115258" y="1008162"/>
            <a:ext cx="5530520" cy="4987848"/>
          </a:xfrm>
          <a:prstGeom prst="rect">
            <a:avLst/>
          </a:prstGeom>
          <a:noFill/>
        </p:spPr>
        <p:txBody>
          <a:bodyPr wrap="square" lIns="78051" tIns="39025" rIns="78051" bIns="39025" rtlCol="0">
            <a:spAutoFit/>
          </a:bodyPr>
          <a:lstStyle/>
          <a:p>
            <a:pPr algn="just"/>
            <a:r>
              <a:rPr lang="es-MX" sz="1100" dirty="0">
                <a:latin typeface="Montserrat Light" pitchFamily="50" charset="0"/>
              </a:rPr>
              <a:t>De acuerdo con el </a:t>
            </a:r>
            <a:r>
              <a:rPr lang="es-MX" sz="1100" b="1" dirty="0">
                <a:latin typeface="Montserrat Light" pitchFamily="50" charset="0"/>
              </a:rPr>
              <a:t>mecanismo para el seguimiento a los ASM derivados de evaluaciones a los programas presupuestarios</a:t>
            </a:r>
            <a:r>
              <a:rPr lang="es-MX" sz="1100" dirty="0">
                <a:latin typeface="Montserrat Light" pitchFamily="50" charset="0"/>
              </a:rPr>
              <a:t>, el cual tiene como objetivo:</a:t>
            </a:r>
          </a:p>
          <a:p>
            <a:pPr algn="just"/>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Establecer el proceso que deberán observar las dependencias para dar seguimiento a los aspectos susceptibles de mejora derivados de evaluaciones, con el fin de contribuir a mejorar tanto el desempeño de los programas federales y/o presupuestarios como el proceso programático presupuestario.</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Integrar los aspectos susceptibles de mejora derivados de evaluaciones en el diseño de las políticas públicas y de los programas correspondientes, con el fin de fortalecer la integración del Proyecto de Presupuesto de Egresos del Estado de Sinaloa.</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Articular los resultados de las evaluaciones de los programas federales y/o presupuestarios en el marco del Sistema de Evaluación del Desempeño con el fin de mejorar su desempeño.</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Definir a los responsables de establecer los instrumentos de trabajo para dar seguimiento a los aspectos susceptibles de mejora, así como para la formalización de los mismos.</a:t>
            </a:r>
          </a:p>
          <a:p>
            <a:pPr marL="285750" indent="-285750" algn="just">
              <a:buFont typeface="+mj-lt"/>
              <a:buAutoNum type="romanUcPeriod"/>
            </a:pPr>
            <a:endParaRPr lang="es-MX" sz="1100" dirty="0">
              <a:latin typeface="Montserrat Light" pitchFamily="50" charset="0"/>
            </a:endParaRPr>
          </a:p>
          <a:p>
            <a:pPr marL="285750" indent="-285750" algn="just">
              <a:buFont typeface="+mj-lt"/>
              <a:buAutoNum type="romanUcPeriod"/>
            </a:pPr>
            <a:r>
              <a:rPr lang="es-MX" sz="1100" dirty="0">
                <a:latin typeface="Montserrat Light" pitchFamily="50" charset="0"/>
              </a:rPr>
              <a:t>Establecer los mecanismos de difusión de los resultados obtenidos de las evaluaciones.</a:t>
            </a:r>
          </a:p>
          <a:p>
            <a:pPr algn="just"/>
            <a:endParaRPr lang="es-MX" sz="1100" dirty="0">
              <a:latin typeface="Montserrat Light" pitchFamily="50" charset="0"/>
            </a:endParaRPr>
          </a:p>
          <a:p>
            <a:pPr algn="just"/>
            <a:r>
              <a:rPr lang="es-MX" sz="1100" dirty="0">
                <a:latin typeface="Montserrat Light" pitchFamily="50" charset="0"/>
              </a:rPr>
              <a:t>El mecanismo es de observancia obligatoria para las dependencias del Estado de Sinaloa, responsables de operar programas federales y/o presupuestarios que tuvieron evaluaciones que concluyeron durante el ejercicio fiscal 2018 y posteriores, y que cuenten con presupuesto en el ejercicio fiscal vigente.</a:t>
            </a:r>
          </a:p>
        </p:txBody>
      </p:sp>
      <p:sp>
        <p:nvSpPr>
          <p:cNvPr id="11" name="10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
        <p:nvSpPr>
          <p:cNvPr id="10"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a:t>
            </a:fld>
            <a:endParaRPr lang="es-MX" sz="1000" dirty="0"/>
          </a:p>
        </p:txBody>
      </p:sp>
    </p:spTree>
    <p:extLst>
      <p:ext uri="{BB962C8B-B14F-4D97-AF65-F5344CB8AC3E}">
        <p14:creationId xmlns:p14="http://schemas.microsoft.com/office/powerpoint/2010/main" val="1406857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30</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983182611"/>
              </p:ext>
            </p:extLst>
          </p:nvPr>
        </p:nvGraphicFramePr>
        <p:xfrm>
          <a:off x="69956" y="792138"/>
          <a:ext cx="5607334" cy="4104456"/>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90701">
                  <a:extLst>
                    <a:ext uri="{9D8B030D-6E8A-4147-A177-3AD203B41FA5}">
                      <a16:colId xmlns:a16="http://schemas.microsoft.com/office/drawing/2014/main" val="20001"/>
                    </a:ext>
                  </a:extLst>
                </a:gridCol>
                <a:gridCol w="125792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1185122">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Reportar en tiempo y forma, las metas de los indicadores del FISE, a fin de poder comparar el logro de los indicadores respecto de sus metas programadas y con base en ello, medir los resultados del Fondo en los rubros correspondientes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7697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8181">
                <a:tc gridSpan="5">
                  <a:txBody>
                    <a:bodyPr/>
                    <a:lstStyle/>
                    <a:p>
                      <a:pPr marL="0" algn="just" defTabSz="746966" rtl="0" eaLnBrk="1" latinLnBrk="0" hangingPunct="1"/>
                      <a:r>
                        <a:rPr lang="es-MX" sz="1200" b="1" kern="1200" dirty="0">
                          <a:solidFill>
                            <a:srgbClr val="3D2E32"/>
                          </a:solidFill>
                          <a:latin typeface="+mn-lt"/>
                          <a:ea typeface="+mn-ea"/>
                          <a:cs typeface="+mn-cs"/>
                        </a:rPr>
                        <a:t>Captura proyectos en la Matriz de Indicadores de Desarrollo Social</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5818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31/03/2021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1467816">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realizó correctamente el registro de la Consulta de Proyectos por Entidad Federativa correspondiente a la información del Fondo de Infraestructura Social para las Entidades (FISE) aplicable al estado de Sinaloa, donde se describen los recursos que se asignaron por cada tipo de proyecto y reportando correctamente lo alcanzado en los diferentes tipos de contribuciones o rubros que se estimaron para el ejercicio fiscal 2019.”</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58181">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dirty="0"/>
                        <a:t>Impresión de portada MIDS</a:t>
                      </a: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370434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31</a:t>
            </a:fld>
            <a:endParaRPr lang="es-MX" sz="1000" dirty="0"/>
          </a:p>
        </p:txBody>
      </p:sp>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3" name="12 Tabla"/>
          <p:cNvGraphicFramePr>
            <a:graphicFrameLocks noGrp="1"/>
          </p:cNvGraphicFramePr>
          <p:nvPr>
            <p:extLst>
              <p:ext uri="{D42A27DB-BD31-4B8C-83A1-F6EECF244321}">
                <p14:modId xmlns:p14="http://schemas.microsoft.com/office/powerpoint/2010/main" val="1539635127"/>
              </p:ext>
            </p:extLst>
          </p:nvPr>
        </p:nvGraphicFramePr>
        <p:xfrm>
          <a:off x="69956" y="864146"/>
          <a:ext cx="5607334" cy="3384378"/>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90701">
                  <a:extLst>
                    <a:ext uri="{9D8B030D-6E8A-4147-A177-3AD203B41FA5}">
                      <a16:colId xmlns:a16="http://schemas.microsoft.com/office/drawing/2014/main" val="20001"/>
                    </a:ext>
                  </a:extLst>
                </a:gridCol>
                <a:gridCol w="125792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7418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Determinar eficientemente el tipo de proyecto y los recursos que se asignarán al FISE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5727">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6497">
                <a:tc gridSpan="5">
                  <a:txBody>
                    <a:bodyPr/>
                    <a:lstStyle/>
                    <a:p>
                      <a:pPr marL="0" algn="just" defTabSz="746966" rtl="0" eaLnBrk="1" latinLnBrk="0" hangingPunct="1"/>
                      <a:r>
                        <a:rPr lang="es-MX" sz="1200" b="1" kern="1200" dirty="0">
                          <a:solidFill>
                            <a:srgbClr val="3D2E32"/>
                          </a:solidFill>
                          <a:latin typeface="+mn-lt"/>
                          <a:ea typeface="+mn-ea"/>
                          <a:cs typeface="+mn-cs"/>
                        </a:rPr>
                        <a:t>Realizar una correcta planeación y ejecución del FISE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6497">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1224976">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“La Matriz de Inversión para el Desarrollo Social (MIDS) es la que determina el tipo de proyecto y los recursos que deberán asignarse al Fondo de Infraestructura Social para las Entidades (FISE), realizando una correcta planeación y ejecución de acuerdo a los recursos comprometidos en el ejercicio fiscal 2019.”</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66497">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dirty="0"/>
                        <a:t>Impresión de portada MIDS</a:t>
                      </a: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2969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32</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815944605"/>
              </p:ext>
            </p:extLst>
          </p:nvPr>
        </p:nvGraphicFramePr>
        <p:xfrm>
          <a:off x="69956" y="864146"/>
          <a:ext cx="5607334" cy="4248472"/>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90701">
                  <a:extLst>
                    <a:ext uri="{9D8B030D-6E8A-4147-A177-3AD203B41FA5}">
                      <a16:colId xmlns:a16="http://schemas.microsoft.com/office/drawing/2014/main" val="20001"/>
                    </a:ext>
                  </a:extLst>
                </a:gridCol>
                <a:gridCol w="125792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110524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Realizar una planeación más detallada y meticulosa de las metas de los indicadores del FISE, a fin de que en su proyección puedan ser considerados los efectos ya sean positivos o negativos que durante el ejercicio fiscal pudieron afectar su cumplimiento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51567">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44368">
                <a:tc gridSpan="5">
                  <a:txBody>
                    <a:bodyPr/>
                    <a:lstStyle/>
                    <a:p>
                      <a:pPr marL="0" algn="just" defTabSz="746966" rtl="0" eaLnBrk="1" latinLnBrk="0" hangingPunct="1"/>
                      <a:r>
                        <a:rPr lang="es-MX" sz="1200" b="1" kern="1200" dirty="0">
                          <a:solidFill>
                            <a:srgbClr val="3D2E32"/>
                          </a:solidFill>
                          <a:latin typeface="+mn-lt"/>
                          <a:ea typeface="+mn-ea"/>
                          <a:cs typeface="+mn-cs"/>
                        </a:rPr>
                        <a:t>Solicitud de obra a los municipios dando prioridad a las localidades con alta marginación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34039">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31/03/2021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1368886">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“El Informe anual sobre la situación de pobreza y rezago social en el Estado de Sinaloa 2019, nos permitió hacer una mejor planeación con el objetivo de lograr la disminución de los índices en las carencias de la población en pobreza extrema o en condición de alto y muy alto rezago social, así como a la población que radica en zonas de atención que son mayormente prioritarias.”</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44368">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dirty="0"/>
                        <a:t>Informe sobre la situación de pobreza y rezago social 2019</a:t>
                      </a: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537541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33</a:t>
            </a:fld>
            <a:endParaRPr lang="es-MX" sz="1000" dirty="0"/>
          </a:p>
        </p:txBody>
      </p:sp>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5" name="14 Tabla"/>
          <p:cNvGraphicFramePr>
            <a:graphicFrameLocks noGrp="1"/>
          </p:cNvGraphicFramePr>
          <p:nvPr>
            <p:extLst>
              <p:ext uri="{D42A27DB-BD31-4B8C-83A1-F6EECF244321}">
                <p14:modId xmlns:p14="http://schemas.microsoft.com/office/powerpoint/2010/main" val="2144752908"/>
              </p:ext>
            </p:extLst>
          </p:nvPr>
        </p:nvGraphicFramePr>
        <p:xfrm>
          <a:off x="69956" y="792138"/>
          <a:ext cx="5607334" cy="3672409"/>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362709">
                  <a:extLst>
                    <a:ext uri="{9D8B030D-6E8A-4147-A177-3AD203B41FA5}">
                      <a16:colId xmlns:a16="http://schemas.microsoft.com/office/drawing/2014/main" val="20001"/>
                    </a:ext>
                  </a:extLst>
                </a:gridCol>
                <a:gridCol w="1185915">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43770">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Determinar eficientemente el tipo de proyecto y los recursos que se asignarán al FISE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68326">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790673">
                <a:tc gridSpan="5">
                  <a:txBody>
                    <a:bodyPr/>
                    <a:lstStyle/>
                    <a:p>
                      <a:pPr marL="0" algn="just" defTabSz="746966" rtl="0" eaLnBrk="1" latinLnBrk="0" hangingPunct="1"/>
                      <a:r>
                        <a:rPr lang="es-MX" sz="1200" b="1" kern="1200" dirty="0">
                          <a:solidFill>
                            <a:srgbClr val="3D2E32"/>
                          </a:solidFill>
                          <a:latin typeface="+mn-lt"/>
                          <a:ea typeface="+mn-ea"/>
                          <a:cs typeface="+mn-cs"/>
                        </a:rPr>
                        <a:t>I) Diagrama y descripción del proceso de generación de la información para la determinación de los valores reportados anualmente para cada uno de los indicadores de desempeño del Fondo analizado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49963">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1169714">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“La Matriz de Inversión para el Desarrollo Social (MIDS) es la que determina el tipo de proyecto y los recursos que deberán asignarse al FISE, realizando una correcta planeación y ejecución de acuerdo a los recursos comprometidos en el ejercicio fiscal 2019.”</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49963">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dirty="0"/>
                        <a:t>Impresión de portada MIDS</a:t>
                      </a: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66741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34</a:t>
            </a:fld>
            <a:endParaRPr lang="es-MX" sz="1000" dirty="0"/>
          </a:p>
        </p:txBody>
      </p:sp>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4" name="13 Tabla"/>
          <p:cNvGraphicFramePr>
            <a:graphicFrameLocks noGrp="1"/>
          </p:cNvGraphicFramePr>
          <p:nvPr>
            <p:extLst>
              <p:ext uri="{D42A27DB-BD31-4B8C-83A1-F6EECF244321}">
                <p14:modId xmlns:p14="http://schemas.microsoft.com/office/powerpoint/2010/main" val="1532088736"/>
              </p:ext>
            </p:extLst>
          </p:nvPr>
        </p:nvGraphicFramePr>
        <p:xfrm>
          <a:off x="72207" y="861454"/>
          <a:ext cx="5607334" cy="4035140"/>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88450">
                  <a:extLst>
                    <a:ext uri="{9D8B030D-6E8A-4147-A177-3AD203B41FA5}">
                      <a16:colId xmlns:a16="http://schemas.microsoft.com/office/drawing/2014/main" val="20001"/>
                    </a:ext>
                  </a:extLst>
                </a:gridCol>
                <a:gridCol w="1260174">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67315">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Determinar eficientemente el tipo de proyecto y los recursos que se asignarán al FISE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1797">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19592">
                <a:tc gridSpan="5">
                  <a:txBody>
                    <a:bodyPr/>
                    <a:lstStyle/>
                    <a:p>
                      <a:pPr marL="0" algn="just" defTabSz="746966" rtl="0" eaLnBrk="1" latinLnBrk="0" hangingPunct="1"/>
                      <a:r>
                        <a:rPr lang="es-MX" sz="1200" b="1" kern="1200" dirty="0">
                          <a:solidFill>
                            <a:srgbClr val="3D2E32"/>
                          </a:solidFill>
                          <a:latin typeface="+mn-lt"/>
                          <a:ea typeface="+mn-ea"/>
                          <a:cs typeface="+mn-cs"/>
                        </a:rPr>
                        <a:t>II) Documentos en los que se describan los mecanismos, instrumentos y formatos utilizados para la generación, recopilación, integración, análisis, revisión y control de la información que sustenta los valores portados en los indicadores de desempeño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2763">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1212496">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“La Matriz de Inversión para el Desarrollo Social (MIDS) es la que determina el tipo de proyecto y los recursos que deberán asignarse al Fondo de Infraestructura Social para las Entidades (FISE), realizando una correcta planeación y ejecución de acuerdo a los recursos comprometidos en el ejercicio fiscal 2019.”</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91177">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dirty="0"/>
                        <a:t>Impresión de portada MIDS</a:t>
                      </a: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2770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35</a:t>
            </a:fld>
            <a:endParaRPr lang="es-MX" sz="1000" dirty="0"/>
          </a:p>
        </p:txBody>
      </p:sp>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3" name="12 Tabla"/>
          <p:cNvGraphicFramePr>
            <a:graphicFrameLocks noGrp="1"/>
          </p:cNvGraphicFramePr>
          <p:nvPr>
            <p:extLst>
              <p:ext uri="{D42A27DB-BD31-4B8C-83A1-F6EECF244321}">
                <p14:modId xmlns:p14="http://schemas.microsoft.com/office/powerpoint/2010/main" val="360548878"/>
              </p:ext>
            </p:extLst>
          </p:nvPr>
        </p:nvGraphicFramePr>
        <p:xfrm>
          <a:off x="69956" y="792138"/>
          <a:ext cx="5607334" cy="3456384"/>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362709">
                  <a:extLst>
                    <a:ext uri="{9D8B030D-6E8A-4147-A177-3AD203B41FA5}">
                      <a16:colId xmlns:a16="http://schemas.microsoft.com/office/drawing/2014/main" val="20001"/>
                    </a:ext>
                  </a:extLst>
                </a:gridCol>
                <a:gridCol w="1185915">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70783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Determinar eficientemente el tipo de proyecto y los recursos que se asignarán al FISE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04979">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69356">
                <a:tc gridSpan="5">
                  <a:txBody>
                    <a:bodyPr/>
                    <a:lstStyle/>
                    <a:p>
                      <a:pPr marL="0" algn="just" defTabSz="746966" rtl="0" eaLnBrk="1" latinLnBrk="0" hangingPunct="1"/>
                      <a:r>
                        <a:rPr lang="es-MX" sz="1200" b="1" kern="1200" dirty="0">
                          <a:solidFill>
                            <a:srgbClr val="3D2E32"/>
                          </a:solidFill>
                          <a:latin typeface="+mn-lt"/>
                          <a:ea typeface="+mn-ea"/>
                          <a:cs typeface="+mn-cs"/>
                        </a:rPr>
                        <a:t>I) Diagrama y descripción del proceso de generación de la información para la determinación de los valores reportados anualmente para cada uno de los indicadores de desempeño del Fondo analizado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84789">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704637">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“III) Bitácora o memoria de cálculo y sustento estadístico de los valores reportados en los indicadores de desempeño del Fondo.”</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84789">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dirty="0"/>
                        <a:t>Impresión de portada MIDS</a:t>
                      </a: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076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3092213"/>
            <a:ext cx="4709610" cy="694365"/>
          </a:xfrm>
          <a:prstGeom prst="rect">
            <a:avLst/>
          </a:prstGeom>
          <a:noFill/>
        </p:spPr>
        <p:txBody>
          <a:bodyPr wrap="square" lIns="78051" tIns="39025" rIns="78051" bIns="39025" rtlCol="0">
            <a:spAutoFit/>
          </a:bodyPr>
          <a:lstStyle/>
          <a:p>
            <a:pPr algn="ctr"/>
            <a:r>
              <a:rPr lang="es-MX" sz="4000" b="1" dirty="0">
                <a:solidFill>
                  <a:srgbClr val="861D31"/>
                </a:solidFill>
                <a:effectLst>
                  <a:outerShdw blurRad="38100" dist="38100" dir="2700000" algn="tl">
                    <a:srgbClr val="000000">
                      <a:alpha val="43137"/>
                    </a:srgbClr>
                  </a:outerShdw>
                </a:effectLst>
                <a:latin typeface="Montserrat Semi Bold" pitchFamily="50" charset="0"/>
              </a:rPr>
              <a:t>Programas</a:t>
            </a:r>
          </a:p>
        </p:txBody>
      </p:sp>
      <p:sp>
        <p:nvSpPr>
          <p:cNvPr id="8" name="3 Combinar"/>
          <p:cNvSpPr/>
          <p:nvPr/>
        </p:nvSpPr>
        <p:spPr>
          <a:xfrm rot="3040455">
            <a:off x="-1777343" y="373339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3040455">
            <a:off x="-1071663" y="4001766"/>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3040455" flipH="1" flipV="1">
            <a:off x="423587" y="-103210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3040455" flipH="1" flipV="1">
            <a:off x="573265" y="-1312659"/>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2893033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8492" y="127484"/>
            <a:ext cx="1067288" cy="846971"/>
          </a:xfrm>
          <a:prstGeom prst="rect">
            <a:avLst/>
          </a:prstGeom>
        </p:spPr>
      </p:pic>
      <p:sp>
        <p:nvSpPr>
          <p:cNvPr id="9" name="8 CuadroTexto"/>
          <p:cNvSpPr txBox="1"/>
          <p:nvPr/>
        </p:nvSpPr>
        <p:spPr>
          <a:xfrm>
            <a:off x="499323" y="1531272"/>
            <a:ext cx="4709610" cy="57125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Vacunación universal</a:t>
            </a:r>
          </a:p>
        </p:txBody>
      </p:sp>
      <p:sp>
        <p:nvSpPr>
          <p:cNvPr id="13" name="12 CuadroTexto"/>
          <p:cNvSpPr txBox="1"/>
          <p:nvPr/>
        </p:nvSpPr>
        <p:spPr>
          <a:xfrm>
            <a:off x="1840476" y="3326663"/>
            <a:ext cx="2082832" cy="1209891"/>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Áreas responsables:</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Jefe Jurisdiccional</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Nivel Estatal y Jurisdiccional</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Nivel Jurisdiccional</a:t>
            </a:r>
          </a:p>
        </p:txBody>
      </p:sp>
      <p:sp>
        <p:nvSpPr>
          <p:cNvPr id="11" name="10 CuadroTexto"/>
          <p:cNvSpPr txBox="1"/>
          <p:nvPr/>
        </p:nvSpPr>
        <p:spPr>
          <a:xfrm>
            <a:off x="182431" y="2462567"/>
            <a:ext cx="5290376" cy="355811"/>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800" b="1" dirty="0">
                <a:ln w="50800"/>
                <a:solidFill>
                  <a:srgbClr val="6E1828"/>
                </a:solidFill>
                <a:latin typeface="Montserrat" pitchFamily="50" charset="0"/>
              </a:rPr>
              <a:t>Servicios de Salud de Sinaloa</a:t>
            </a:r>
          </a:p>
        </p:txBody>
      </p:sp>
      <p:sp>
        <p:nvSpPr>
          <p:cNvPr id="12"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4"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2162872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152178"/>
            <a:ext cx="5344449" cy="5618790"/>
          </a:xfrm>
          <a:prstGeom prst="rect">
            <a:avLst/>
          </a:prstGeom>
          <a:noFill/>
        </p:spPr>
        <p:txBody>
          <a:bodyPr wrap="square" lIns="78051" tIns="39025" rIns="78051" bIns="39025" rtlCol="0">
            <a:spAutoFit/>
          </a:bodyPr>
          <a:lstStyle/>
          <a:p>
            <a:pPr algn="just">
              <a:lnSpc>
                <a:spcPct val="150000"/>
              </a:lnSpc>
            </a:pPr>
            <a:r>
              <a:rPr lang="es-ES" sz="1000" dirty="0">
                <a:latin typeface="Montserrat Light" pitchFamily="50" charset="0"/>
                <a:ea typeface="Calibri"/>
                <a:cs typeface="Times New Roman"/>
              </a:rPr>
              <a:t>El </a:t>
            </a:r>
            <a:r>
              <a:rPr lang="es-ES" sz="1000" b="1" dirty="0">
                <a:latin typeface="Montserrat Light" pitchFamily="50" charset="0"/>
                <a:ea typeface="Calibri"/>
                <a:cs typeface="Times New Roman"/>
              </a:rPr>
              <a:t>Programa de Vacunación Universal (PVU)</a:t>
            </a:r>
            <a:r>
              <a:rPr lang="es-ES" sz="1000" dirty="0">
                <a:latin typeface="Montserrat Light" pitchFamily="50" charset="0"/>
                <a:ea typeface="Calibri"/>
                <a:cs typeface="Times New Roman"/>
              </a:rPr>
              <a:t> tiene como propósito, la reducción de la morbilidad y mortalidad por enfermedades prevenibles por vacunación, para alcanzar y mantener coberturas de vacunación del 95% por biológico y el 90% de cobertura con esquema completo en cada grupo de edad. Además, realizar recomendaciones sólidas, transparentes y basadas en evidencia, logrando así posicionar el concepto de vacunación como un Derecho Universal con la corresponsabilidad de la población y garantizándolo como un bien público.</a:t>
            </a:r>
          </a:p>
          <a:p>
            <a:pPr algn="just">
              <a:lnSpc>
                <a:spcPct val="150000"/>
              </a:lnSpc>
            </a:pPr>
            <a:endParaRPr lang="es-MX" sz="1000" dirty="0">
              <a:latin typeface="Montserrat Light" pitchFamily="50" charset="0"/>
              <a:ea typeface="Calibri"/>
              <a:cs typeface="Times New Roman"/>
            </a:endParaRPr>
          </a:p>
          <a:p>
            <a:pPr algn="just">
              <a:lnSpc>
                <a:spcPct val="150000"/>
              </a:lnSpc>
            </a:pPr>
            <a:r>
              <a:rPr lang="es-MX" sz="1000" dirty="0">
                <a:latin typeface="Montserrat Light" pitchFamily="50" charset="0"/>
                <a:ea typeface="Calibri"/>
                <a:cs typeface="Times New Roman"/>
              </a:rPr>
              <a:t>El programa contribuye al indicador sectorial de Esquema completo de vacunación para niños menores de cinco años de edad para evitar enfermedades y riesgo de muerte, lo anterior, consiste en la </a:t>
            </a:r>
            <a:r>
              <a:rPr lang="es-ES" sz="1000" dirty="0">
                <a:latin typeface="Montserrat Light" pitchFamily="50" charset="0"/>
                <a:ea typeface="Calibri"/>
                <a:cs typeface="Times New Roman"/>
              </a:rPr>
              <a:t>aplicación de vacunas en las unidades de salud y áreas de responsabilidad institucional de manera permanente y durante campañas de vacunación establecidas por el nivel federal</a:t>
            </a:r>
            <a:r>
              <a:rPr lang="es-MX" sz="1000" dirty="0">
                <a:latin typeface="Montserrat Light" pitchFamily="50" charset="0"/>
                <a:ea typeface="Calibri"/>
                <a:cs typeface="Times New Roman"/>
              </a:rPr>
              <a:t>, esto se logra mediante las siguientes actividades de atención:</a:t>
            </a:r>
          </a:p>
          <a:p>
            <a:pPr algn="just">
              <a:lnSpc>
                <a:spcPct val="150000"/>
              </a:lnSpc>
            </a:pPr>
            <a:endParaRPr lang="es-MX" sz="1000" dirty="0">
              <a:latin typeface="Montserrat Light" pitchFamily="50" charset="0"/>
              <a:ea typeface="Calibri"/>
              <a:cs typeface="Times New Roman"/>
            </a:endParaRPr>
          </a:p>
          <a:p>
            <a:pPr marL="171450" indent="-171450" algn="just">
              <a:lnSpc>
                <a:spcPct val="150000"/>
              </a:lnSpc>
              <a:buFont typeface="Wingdings" pitchFamily="2" charset="2"/>
              <a:buChar char="§"/>
            </a:pPr>
            <a:r>
              <a:rPr lang="es-ES" sz="1000" dirty="0">
                <a:latin typeface="Montserrat Light" pitchFamily="50" charset="0"/>
                <a:ea typeface="Calibri"/>
                <a:cs typeface="Times New Roman"/>
              </a:rPr>
              <a:t>Programa permanente.</a:t>
            </a:r>
          </a:p>
          <a:p>
            <a:pPr marL="171450" indent="-171450" algn="just">
              <a:lnSpc>
                <a:spcPct val="150000"/>
              </a:lnSpc>
              <a:buFont typeface="Wingdings" pitchFamily="2" charset="2"/>
              <a:buChar char="§"/>
            </a:pPr>
            <a:r>
              <a:rPr lang="es-ES" sz="1000" dirty="0">
                <a:latin typeface="Montserrat Light" pitchFamily="50" charset="0"/>
                <a:ea typeface="Calibri"/>
                <a:cs typeface="Times New Roman"/>
              </a:rPr>
              <a:t>Acciones intensivas.</a:t>
            </a:r>
          </a:p>
          <a:p>
            <a:pPr algn="just">
              <a:lnSpc>
                <a:spcPct val="150000"/>
              </a:lnSpc>
            </a:pPr>
            <a:endParaRPr lang="es-MX" sz="1000" dirty="0">
              <a:latin typeface="Montserrat Light" pitchFamily="50" charset="0"/>
              <a:ea typeface="Calibri"/>
              <a:cs typeface="Times New Roman"/>
            </a:endParaRPr>
          </a:p>
          <a:p>
            <a:pPr algn="just">
              <a:lnSpc>
                <a:spcPct val="150000"/>
              </a:lnSpc>
            </a:pPr>
            <a:r>
              <a:rPr lang="es-MX" sz="1000" dirty="0">
                <a:latin typeface="Montserrat Light" pitchFamily="50" charset="0"/>
                <a:ea typeface="Calibri"/>
                <a:cs typeface="Times New Roman"/>
              </a:rPr>
              <a:t>Es importante mencionar que el programa se encuentra en constantes capacitaciones y supervisiones de manera constantes para la mejora de procesos y para mantener un seguimiento de las acciones del programa.</a:t>
            </a:r>
          </a:p>
          <a:p>
            <a:pPr algn="just">
              <a:lnSpc>
                <a:spcPct val="150000"/>
              </a:lnSpc>
            </a:pPr>
            <a:endParaRPr lang="es-MX" sz="1000" dirty="0">
              <a:latin typeface="Montserrat Light" pitchFamily="50" charset="0"/>
              <a:ea typeface="Calibri"/>
              <a:cs typeface="Times New Roman"/>
            </a:endParaRPr>
          </a:p>
          <a:p>
            <a:pPr algn="just">
              <a:lnSpc>
                <a:spcPct val="150000"/>
              </a:lnSpc>
            </a:pPr>
            <a:r>
              <a:rPr lang="es-MX" sz="1000" dirty="0">
                <a:latin typeface="Montserrat Light" pitchFamily="50" charset="0"/>
                <a:ea typeface="Calibri"/>
                <a:cs typeface="Times New Roman"/>
              </a:rPr>
              <a:t>El programa va dirigido a toda la población del estado de Sinaloa que necesite alguna vacuna para completar su esquema de vacunación de acuerdo a su edad.</a:t>
            </a:r>
            <a:endParaRPr lang="es-MX" sz="1000" dirty="0"/>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38</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04089"/>
            <a:ext cx="5280880" cy="248089"/>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1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endParaRPr lang="es-MX" sz="1200" b="1" dirty="0">
              <a:solidFill>
                <a:srgbClr val="861D31"/>
              </a:solidFill>
            </a:endParaRP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832915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199536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3092213"/>
            <a:ext cx="4709610" cy="694365"/>
          </a:xfrm>
          <a:prstGeom prst="rect">
            <a:avLst/>
          </a:prstGeom>
          <a:noFill/>
        </p:spPr>
        <p:txBody>
          <a:bodyPr wrap="square" lIns="78051" tIns="39025" rIns="78051" bIns="39025" rtlCol="0">
            <a:spAutoFit/>
          </a:bodyPr>
          <a:lstStyle/>
          <a:p>
            <a:pPr algn="ctr"/>
            <a:r>
              <a:rPr lang="es-MX" sz="4000" b="1" dirty="0">
                <a:solidFill>
                  <a:srgbClr val="861D31"/>
                </a:solidFill>
                <a:effectLst>
                  <a:outerShdw blurRad="38100" dist="38100" dir="2700000" algn="tl">
                    <a:srgbClr val="000000">
                      <a:alpha val="43137"/>
                    </a:srgbClr>
                  </a:outerShdw>
                </a:effectLst>
                <a:latin typeface="Montserrat Semi Bold" pitchFamily="50" charset="0"/>
              </a:rPr>
              <a:t>Fondos</a:t>
            </a:r>
          </a:p>
        </p:txBody>
      </p:sp>
      <p:sp>
        <p:nvSpPr>
          <p:cNvPr id="8" name="3 Combinar"/>
          <p:cNvSpPr/>
          <p:nvPr/>
        </p:nvSpPr>
        <p:spPr>
          <a:xfrm rot="3040455">
            <a:off x="-1777343" y="373339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3040455">
            <a:off x="-1071663" y="4001766"/>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3040455" flipH="1" flipV="1">
            <a:off x="423587" y="-103210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3040455" flipH="1" flipV="1">
            <a:off x="573265" y="-1312659"/>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4017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40</a:t>
            </a:fld>
            <a:endParaRPr lang="es-MX" sz="1000" dirty="0"/>
          </a:p>
        </p:txBody>
      </p:sp>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3" name="12 Tabla"/>
          <p:cNvGraphicFramePr>
            <a:graphicFrameLocks noGrp="1"/>
          </p:cNvGraphicFramePr>
          <p:nvPr>
            <p:extLst>
              <p:ext uri="{D42A27DB-BD31-4B8C-83A1-F6EECF244321}">
                <p14:modId xmlns:p14="http://schemas.microsoft.com/office/powerpoint/2010/main" val="226211938"/>
              </p:ext>
            </p:extLst>
          </p:nvPr>
        </p:nvGraphicFramePr>
        <p:xfrm>
          <a:off x="69956" y="864146"/>
          <a:ext cx="5607334" cy="5544616"/>
        </p:xfrm>
        <a:graphic>
          <a:graphicData uri="http://schemas.openxmlformats.org/drawingml/2006/table">
            <a:tbl>
              <a:tblPr firstRow="1" bandRow="1">
                <a:tableStyleId>{2D5ABB26-0587-4C30-8999-92F81FD0307C}</a:tableStyleId>
              </a:tblPr>
              <a:tblGrid>
                <a:gridCol w="938355">
                  <a:extLst>
                    <a:ext uri="{9D8B030D-6E8A-4147-A177-3AD203B41FA5}">
                      <a16:colId xmlns:a16="http://schemas.microsoft.com/office/drawing/2014/main" val="20000"/>
                    </a:ext>
                  </a:extLst>
                </a:gridCol>
                <a:gridCol w="573395">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37106">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Fases intensivas para completar esquemas y fortalecer la vacunación permanente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64514">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654786">
                <a:tc gridSpan="5">
                  <a:txBody>
                    <a:bodyPr/>
                    <a:lstStyle/>
                    <a:p>
                      <a:pPr marL="0" algn="just" defTabSz="746966" rtl="0" eaLnBrk="1" latinLnBrk="0" hangingPunct="1"/>
                      <a:r>
                        <a:rPr lang="es-MX" sz="1200" b="1" kern="1200" dirty="0">
                          <a:solidFill>
                            <a:srgbClr val="3D2E32"/>
                          </a:solidFill>
                          <a:latin typeface="+mn-lt"/>
                          <a:ea typeface="+mn-ea"/>
                          <a:cs typeface="+mn-cs"/>
                        </a:rPr>
                        <a:t>Continuar con las acciones intensivas que se desarrollan con la finalidad de romper la cadena de transmisión de los padecimientos que se desean evitar, así como elevar las tasas de cobertura de vacunación.</a:t>
                      </a:r>
                    </a:p>
                    <a:p>
                      <a:pPr marL="0" marR="0" indent="0" algn="just" defTabSz="746966" rtl="0" eaLnBrk="1" fontAlgn="auto" latinLnBrk="0" hangingPunct="1">
                        <a:lnSpc>
                          <a:spcPct val="100000"/>
                        </a:lnSpc>
                        <a:spcBef>
                          <a:spcPts val="0"/>
                        </a:spcBef>
                        <a:spcAft>
                          <a:spcPts val="0"/>
                        </a:spcAft>
                        <a:buClrTx/>
                        <a:buSzTx/>
                        <a:buFontTx/>
                        <a:buNone/>
                        <a:tabLst/>
                        <a:defRPr/>
                      </a:pPr>
                      <a:endParaRPr lang="es-MX" sz="1200" b="1" kern="1200" dirty="0">
                        <a:solidFill>
                          <a:srgbClr val="3D2E32"/>
                        </a:solidFill>
                        <a:latin typeface="+mn-lt"/>
                        <a:ea typeface="+mn-ea"/>
                        <a:cs typeface="+mn-cs"/>
                      </a:endParaRPr>
                    </a:p>
                    <a:p>
                      <a:pPr marL="0" marR="0" indent="0" algn="just" defTabSz="746966" rtl="0" eaLnBrk="1" fontAlgn="auto" latinLnBrk="0" hangingPunct="1">
                        <a:lnSpc>
                          <a:spcPct val="100000"/>
                        </a:lnSpc>
                        <a:spcBef>
                          <a:spcPts val="0"/>
                        </a:spcBef>
                        <a:spcAft>
                          <a:spcPts val="0"/>
                        </a:spcAft>
                        <a:buClrTx/>
                        <a:buSzTx/>
                        <a:buFontTx/>
                        <a:buNone/>
                        <a:tabLst/>
                        <a:defRPr/>
                      </a:pPr>
                      <a:r>
                        <a:rPr lang="es-MX" sz="1200" b="1" kern="1200" dirty="0">
                          <a:solidFill>
                            <a:srgbClr val="3D2E32"/>
                          </a:solidFill>
                          <a:latin typeface="+mn-lt"/>
                          <a:ea typeface="+mn-ea"/>
                          <a:cs typeface="+mn-cs"/>
                        </a:rPr>
                        <a:t>Además,</a:t>
                      </a:r>
                      <a:r>
                        <a:rPr lang="es-MX" sz="1200" b="1" kern="1200" baseline="0" dirty="0">
                          <a:solidFill>
                            <a:srgbClr val="3D2E32"/>
                          </a:solidFill>
                          <a:latin typeface="+mn-lt"/>
                          <a:ea typeface="+mn-ea"/>
                          <a:cs typeface="+mn-cs"/>
                        </a:rPr>
                        <a:t> d</a:t>
                      </a:r>
                      <a:r>
                        <a:rPr lang="es-MX" sz="1200" b="1" dirty="0">
                          <a:solidFill>
                            <a:srgbClr val="3D2E32"/>
                          </a:solidFill>
                        </a:rPr>
                        <a:t>ar cumplimiento a los lineamientos establecidos por nivel federal realizando las campañas de acuerdo a la calendarización y aplicar vacunas de manera permanente en las unidades de salud.</a:t>
                      </a:r>
                      <a:endParaRPr lang="es-MX" sz="1200" b="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46341">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977454">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“Durante el 2019, se tenían contempladas tres fases intensivas:</a:t>
                      </a:r>
                    </a:p>
                    <a:p>
                      <a:pPr marL="0" algn="just" defTabSz="746966" rtl="0" eaLnBrk="1" latinLnBrk="0" hangingPunct="1">
                        <a:lnSpc>
                          <a:spcPct val="120000"/>
                        </a:lnSpc>
                      </a:pPr>
                      <a:endParaRPr lang="es-MX" sz="1200" i="1" kern="1200" dirty="0">
                        <a:solidFill>
                          <a:srgbClr val="3D2E32"/>
                        </a:solidFill>
                        <a:latin typeface="+mn-lt"/>
                        <a:ea typeface="+mn-ea"/>
                        <a:cs typeface="+mn-cs"/>
                      </a:endParaRPr>
                    </a:p>
                    <a:p>
                      <a:pPr marL="171450" indent="-171450" algn="just" defTabSz="746966" rtl="0" eaLnBrk="1" latinLnBrk="0" hangingPunct="1">
                        <a:lnSpc>
                          <a:spcPct val="120000"/>
                        </a:lnSpc>
                        <a:buFont typeface="Courier New" pitchFamily="49" charset="0"/>
                        <a:buChar char="o"/>
                      </a:pPr>
                      <a:r>
                        <a:rPr lang="es-MX" sz="1200" i="1" kern="1200" dirty="0">
                          <a:solidFill>
                            <a:srgbClr val="3D2E32"/>
                          </a:solidFill>
                          <a:latin typeface="+mn-lt"/>
                          <a:ea typeface="+mn-ea"/>
                          <a:cs typeface="+mn-cs"/>
                        </a:rPr>
                        <a:t>En el mes de febrero denominada Primera Semana Nacional de Salud</a:t>
                      </a:r>
                    </a:p>
                    <a:p>
                      <a:pPr marL="171450" indent="-171450" algn="just" defTabSz="746966" rtl="0" eaLnBrk="1" latinLnBrk="0" hangingPunct="1">
                        <a:lnSpc>
                          <a:spcPct val="120000"/>
                        </a:lnSpc>
                        <a:buFont typeface="Courier New" pitchFamily="49" charset="0"/>
                        <a:buChar char="o"/>
                      </a:pPr>
                      <a:r>
                        <a:rPr lang="es-MX" sz="1200" i="1" kern="1200" dirty="0">
                          <a:solidFill>
                            <a:srgbClr val="3D2E32"/>
                          </a:solidFill>
                          <a:latin typeface="+mn-lt"/>
                          <a:ea typeface="+mn-ea"/>
                          <a:cs typeface="+mn-cs"/>
                        </a:rPr>
                        <a:t>En mayo Segunda Semana Nacional de Salud </a:t>
                      </a:r>
                    </a:p>
                    <a:p>
                      <a:pPr marL="171450" indent="-171450" algn="just" defTabSz="746966" rtl="0" eaLnBrk="1" latinLnBrk="0" hangingPunct="1">
                        <a:lnSpc>
                          <a:spcPct val="120000"/>
                        </a:lnSpc>
                        <a:buFont typeface="Courier New" pitchFamily="49" charset="0"/>
                        <a:buChar char="o"/>
                      </a:pPr>
                      <a:r>
                        <a:rPr lang="es-MX" sz="1200" i="1" kern="1200" dirty="0">
                          <a:solidFill>
                            <a:srgbClr val="3D2E32"/>
                          </a:solidFill>
                          <a:latin typeface="+mn-lt"/>
                          <a:ea typeface="+mn-ea"/>
                          <a:cs typeface="+mn-cs"/>
                        </a:rPr>
                        <a:t>En el mes de noviembre que dio inicio a las Jornadas Nacionales de Salud, las cuales, se realizaron en cada una de las jurisdicciones del estado en tiempo.“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64415">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kern="1200" dirty="0">
                          <a:solidFill>
                            <a:srgbClr val="3D2E32"/>
                          </a:solidFill>
                          <a:latin typeface="+mn-lt"/>
                          <a:ea typeface="+mn-ea"/>
                          <a:cs typeface="+mn-cs"/>
                        </a:rPr>
                        <a:t>Formato con los resultados de cada fase intensiva enviados al Centro Nacional para la Salud e la Infancia y Adolescencia.</a:t>
                      </a:r>
                      <a:endParaRPr lang="es-MX" sz="18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0667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14" name="13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15"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41</a:t>
            </a:fld>
            <a:endParaRPr lang="es-MX" sz="1000" dirty="0"/>
          </a:p>
        </p:txBody>
      </p:sp>
      <p:sp>
        <p:nvSpPr>
          <p:cNvPr id="18" name="17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9" name="18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20" name="1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21"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7" name="16 Tabla"/>
          <p:cNvGraphicFramePr>
            <a:graphicFrameLocks noGrp="1"/>
          </p:cNvGraphicFramePr>
          <p:nvPr>
            <p:extLst>
              <p:ext uri="{D42A27DB-BD31-4B8C-83A1-F6EECF244321}">
                <p14:modId xmlns:p14="http://schemas.microsoft.com/office/powerpoint/2010/main" val="299093639"/>
              </p:ext>
            </p:extLst>
          </p:nvPr>
        </p:nvGraphicFramePr>
        <p:xfrm>
          <a:off x="68502" y="864146"/>
          <a:ext cx="5610243" cy="4104457"/>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242025">
                  <a:extLst>
                    <a:ext uri="{9D8B030D-6E8A-4147-A177-3AD203B41FA5}">
                      <a16:colId xmlns:a16="http://schemas.microsoft.com/office/drawing/2014/main" val="20001"/>
                    </a:ext>
                  </a:extLst>
                </a:gridCol>
                <a:gridCol w="1328615">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433762">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Continuar con el programa de capacitación de vacunación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10898">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latin typeface="+mn-lt"/>
                          <a:ea typeface="+mn-ea"/>
                          <a:cs typeface="+mn-cs"/>
                        </a:rPr>
                        <a:t>Actividad</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82060">
                <a:tc gridSpan="5">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b="1" kern="1200" dirty="0">
                          <a:solidFill>
                            <a:srgbClr val="3D2E32"/>
                          </a:solidFill>
                          <a:latin typeface="+mn-lt"/>
                          <a:ea typeface="+mn-ea"/>
                          <a:cs typeface="+mn-cs"/>
                        </a:rPr>
                        <a:t>Brindar una capacitación continua para estandarizar los procesos, actualizar y reforzar las acciones del programa, de acuerdo a nuevos lineamientos o campañas de vacunación.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90412">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596913">
                <a:tc gridSpan="5">
                  <a:txBody>
                    <a:bodyPr/>
                    <a:lstStyle/>
                    <a:p>
                      <a:pPr algn="just">
                        <a:lnSpc>
                          <a:spcPct val="120000"/>
                        </a:lnSpc>
                      </a:pPr>
                      <a:r>
                        <a:rPr lang="es-MX" sz="1200" dirty="0">
                          <a:solidFill>
                            <a:srgbClr val="3D2E32"/>
                          </a:solidFill>
                        </a:rPr>
                        <a:t>“</a:t>
                      </a:r>
                      <a:r>
                        <a:rPr lang="es-MX" sz="1200" i="1" dirty="0">
                          <a:solidFill>
                            <a:srgbClr val="3D2E32"/>
                          </a:solidFill>
                        </a:rPr>
                        <a:t>Durante el 2019, se realizaron las capacitaciones programadas para dar a conocer los lineamientos nacionales para la fase permanente de vacunación, además los lineamientos y estrategias a desarrollar para la  para la Primera y Segunda Semana Nacional (febrero y marzo), así como la Primera Jornada de Salud Publica y los lineamientos  para la temporada Invernal de Influenza (ambas en el mes de  octubre).”</a:t>
                      </a:r>
                      <a:endParaRPr lang="es-MX" sz="1200" i="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90412">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dirty="0">
                          <a:solidFill>
                            <a:srgbClr val="3D2E32"/>
                          </a:solidFill>
                          <a:latin typeface="+mn-lt"/>
                        </a:rPr>
                        <a:t>Listado de asistencia y cartas descriptivas.</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3564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14" name="13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15"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42</a:t>
            </a:fld>
            <a:endParaRPr lang="es-MX" sz="1000" dirty="0"/>
          </a:p>
        </p:txBody>
      </p:sp>
      <p:sp>
        <p:nvSpPr>
          <p:cNvPr id="18" name="17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9" name="18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20" name="1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21"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6" name="15 Tabla"/>
          <p:cNvGraphicFramePr>
            <a:graphicFrameLocks noGrp="1"/>
          </p:cNvGraphicFramePr>
          <p:nvPr>
            <p:extLst>
              <p:ext uri="{D42A27DB-BD31-4B8C-83A1-F6EECF244321}">
                <p14:modId xmlns:p14="http://schemas.microsoft.com/office/powerpoint/2010/main" val="1152687254"/>
              </p:ext>
            </p:extLst>
          </p:nvPr>
        </p:nvGraphicFramePr>
        <p:xfrm>
          <a:off x="86549" y="916320"/>
          <a:ext cx="5610243" cy="3836258"/>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188292">
                  <a:extLst>
                    <a:ext uri="{9D8B030D-6E8A-4147-A177-3AD203B41FA5}">
                      <a16:colId xmlns:a16="http://schemas.microsoft.com/office/drawing/2014/main" val="20001"/>
                    </a:ext>
                  </a:extLst>
                </a:gridCol>
                <a:gridCol w="1382348">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748599">
                <a:tc gridSpan="5">
                  <a:txBody>
                    <a:bodyPr/>
                    <a:lstStyle/>
                    <a:p>
                      <a:pPr marL="0" algn="ctr" defTabSz="746966" rtl="0" eaLnBrk="1" latinLnBrk="0" hangingPunct="1"/>
                      <a:r>
                        <a:rPr lang="es-MX" sz="1400" b="0" kern="1200" dirty="0">
                          <a:solidFill>
                            <a:srgbClr val="861D31"/>
                          </a:solidFill>
                          <a:effectLst>
                            <a:outerShdw blurRad="38100" dist="38100" dir="2700000" algn="tl">
                              <a:srgbClr val="000000">
                                <a:alpha val="43137"/>
                              </a:srgbClr>
                            </a:outerShdw>
                          </a:effectLst>
                          <a:latin typeface="+mn-lt"/>
                          <a:ea typeface="+mn-ea"/>
                          <a:cs typeface="+mn-cs"/>
                        </a:rPr>
                        <a:t>Evaluación trimestral para determinar las áreas críticas que permitan reorganizar el programa.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25483">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2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913371">
                <a:tc gridSpan="5">
                  <a:txBody>
                    <a:bodyPr/>
                    <a:lstStyle/>
                    <a:p>
                      <a:pPr algn="just"/>
                      <a:r>
                        <a:rPr lang="es-MX" sz="1200" b="1" dirty="0">
                          <a:solidFill>
                            <a:srgbClr val="3D2E32"/>
                          </a:solidFill>
                        </a:rPr>
                        <a:t>Evaluar trimestralmente las dosis aplicadas, entregadas y capturadas en los sistemas de salud oficiales para vigilar los avances y detectar áreas críticas de oportunidad para mejora.</a:t>
                      </a:r>
                      <a:endParaRPr lang="es-MX" sz="1200" b="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40427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81%</a:t>
                      </a:r>
                    </a:p>
                  </a:txBody>
                  <a:tcPr marL="97541" marR="97541" marT="53783" marB="53783" anchor="ctr"/>
                </a:tc>
                <a:extLst>
                  <a:ext uri="{0D108BD9-81ED-4DB2-BD59-A6C34878D82A}">
                    <a16:rowId xmlns:a16="http://schemas.microsoft.com/office/drawing/2014/main" val="10005"/>
                  </a:ext>
                </a:extLst>
              </a:tr>
              <a:tr h="685713">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anexa cuadro en la siguiente página”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658821">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b="0" i="0" u="none" kern="1200" dirty="0">
                          <a:solidFill>
                            <a:srgbClr val="3D2E32"/>
                          </a:solidFill>
                          <a:effectLst/>
                          <a:latin typeface="+mn-lt"/>
                          <a:ea typeface="+mn-ea"/>
                          <a:cs typeface="+mn-cs"/>
                        </a:rPr>
                        <a:t>Dosis aplicadas y reportadas en el sistema de información en salud.</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79978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43</a:t>
            </a:fld>
            <a:endParaRPr lang="es-MX" sz="1000" dirty="0"/>
          </a:p>
        </p:txBody>
      </p:sp>
      <p:sp>
        <p:nvSpPr>
          <p:cNvPr id="17" name="16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8" name="17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20"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Tabla"/>
          <p:cNvGraphicFramePr>
            <a:graphicFrameLocks noGrp="1"/>
          </p:cNvGraphicFramePr>
          <p:nvPr>
            <p:extLst>
              <p:ext uri="{D42A27DB-BD31-4B8C-83A1-F6EECF244321}">
                <p14:modId xmlns:p14="http://schemas.microsoft.com/office/powerpoint/2010/main" val="1099335100"/>
              </p:ext>
            </p:extLst>
          </p:nvPr>
        </p:nvGraphicFramePr>
        <p:xfrm>
          <a:off x="199" y="1181799"/>
          <a:ext cx="5760836" cy="5806917"/>
        </p:xfrm>
        <a:graphic>
          <a:graphicData uri="http://schemas.openxmlformats.org/drawingml/2006/table">
            <a:tbl>
              <a:tblPr/>
              <a:tblGrid>
                <a:gridCol w="1108650">
                  <a:extLst>
                    <a:ext uri="{9D8B030D-6E8A-4147-A177-3AD203B41FA5}">
                      <a16:colId xmlns:a16="http://schemas.microsoft.com/office/drawing/2014/main" val="20000"/>
                    </a:ext>
                  </a:extLst>
                </a:gridCol>
                <a:gridCol w="663116">
                  <a:extLst>
                    <a:ext uri="{9D8B030D-6E8A-4147-A177-3AD203B41FA5}">
                      <a16:colId xmlns:a16="http://schemas.microsoft.com/office/drawing/2014/main" val="20001"/>
                    </a:ext>
                  </a:extLst>
                </a:gridCol>
                <a:gridCol w="551735">
                  <a:extLst>
                    <a:ext uri="{9D8B030D-6E8A-4147-A177-3AD203B41FA5}">
                      <a16:colId xmlns:a16="http://schemas.microsoft.com/office/drawing/2014/main" val="20002"/>
                    </a:ext>
                  </a:extLst>
                </a:gridCol>
                <a:gridCol w="551735">
                  <a:extLst>
                    <a:ext uri="{9D8B030D-6E8A-4147-A177-3AD203B41FA5}">
                      <a16:colId xmlns:a16="http://schemas.microsoft.com/office/drawing/2014/main" val="20003"/>
                    </a:ext>
                  </a:extLst>
                </a:gridCol>
                <a:gridCol w="551735">
                  <a:extLst>
                    <a:ext uri="{9D8B030D-6E8A-4147-A177-3AD203B41FA5}">
                      <a16:colId xmlns:a16="http://schemas.microsoft.com/office/drawing/2014/main" val="20004"/>
                    </a:ext>
                  </a:extLst>
                </a:gridCol>
                <a:gridCol w="551735">
                  <a:extLst>
                    <a:ext uri="{9D8B030D-6E8A-4147-A177-3AD203B41FA5}">
                      <a16:colId xmlns:a16="http://schemas.microsoft.com/office/drawing/2014/main" val="20005"/>
                    </a:ext>
                  </a:extLst>
                </a:gridCol>
                <a:gridCol w="1782130">
                  <a:extLst>
                    <a:ext uri="{9D8B030D-6E8A-4147-A177-3AD203B41FA5}">
                      <a16:colId xmlns:a16="http://schemas.microsoft.com/office/drawing/2014/main" val="20006"/>
                    </a:ext>
                  </a:extLst>
                </a:gridCol>
              </a:tblGrid>
              <a:tr h="171996">
                <a:tc gridSpan="7">
                  <a:txBody>
                    <a:bodyPr/>
                    <a:lstStyle/>
                    <a:p>
                      <a:pPr algn="ctr" fontAlgn="b"/>
                      <a:r>
                        <a:rPr lang="es-MX" sz="700" b="1" i="0" u="none" strike="noStrike" dirty="0">
                          <a:solidFill>
                            <a:srgbClr val="FFFFFF"/>
                          </a:solidFill>
                          <a:effectLst/>
                          <a:latin typeface="Calibri"/>
                        </a:rPr>
                        <a:t>Secretaria de Salud de Sinaloa</a:t>
                      </a:r>
                    </a:p>
                  </a:txBody>
                  <a:tcPr marL="6078" marR="6078" marT="6703"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71996">
                <a:tc gridSpan="7">
                  <a:txBody>
                    <a:bodyPr/>
                    <a:lstStyle/>
                    <a:p>
                      <a:pPr algn="ctr" fontAlgn="b"/>
                      <a:r>
                        <a:rPr lang="es-MX" sz="700" b="1" i="0" u="none" strike="noStrike" dirty="0">
                          <a:solidFill>
                            <a:srgbClr val="FFFFFF"/>
                          </a:solidFill>
                          <a:effectLst/>
                          <a:latin typeface="Calibri"/>
                        </a:rPr>
                        <a:t>Coberturas de Vacunación por Trimestre del 2019 y Jurisdicción</a:t>
                      </a:r>
                    </a:p>
                  </a:txBody>
                  <a:tcPr marL="6078" marR="6078" marT="6703"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71996">
                <a:tc rowSpan="2">
                  <a:txBody>
                    <a:bodyPr/>
                    <a:lstStyle/>
                    <a:p>
                      <a:pPr algn="ctr" fontAlgn="ctr"/>
                      <a:r>
                        <a:rPr lang="es-MX" sz="700" b="1" i="0" u="none" strike="noStrike" dirty="0">
                          <a:solidFill>
                            <a:srgbClr val="FFFFFF"/>
                          </a:solidFill>
                          <a:effectLst/>
                          <a:latin typeface="Calibri"/>
                        </a:rPr>
                        <a:t>Grupos de edad</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rowSpan="2">
                  <a:txBody>
                    <a:bodyPr/>
                    <a:lstStyle/>
                    <a:p>
                      <a:pPr algn="ctr" fontAlgn="ctr"/>
                      <a:r>
                        <a:rPr lang="es-MX" sz="700" b="1" i="0" u="none" strike="noStrike" dirty="0">
                          <a:solidFill>
                            <a:srgbClr val="FFFFFF"/>
                          </a:solidFill>
                          <a:effectLst/>
                          <a:latin typeface="Calibri"/>
                        </a:rPr>
                        <a:t>JURISDICCIÓN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gridSpan="4">
                  <a:txBody>
                    <a:bodyPr/>
                    <a:lstStyle/>
                    <a:p>
                      <a:pPr algn="ctr" fontAlgn="ctr"/>
                      <a:r>
                        <a:rPr lang="es-MX" sz="700" b="1" i="0" u="none" strike="noStrike" dirty="0">
                          <a:solidFill>
                            <a:srgbClr val="FFFFFF"/>
                          </a:solidFill>
                          <a:effectLst/>
                          <a:latin typeface="Calibri"/>
                        </a:rPr>
                        <a:t>2019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fontAlgn="ctr"/>
                      <a:r>
                        <a:rPr lang="es-MX" sz="700" b="1" i="0" u="none" strike="noStrike" dirty="0">
                          <a:solidFill>
                            <a:srgbClr val="FFFFFF"/>
                          </a:solidFill>
                          <a:effectLst/>
                          <a:latin typeface="Calibri"/>
                        </a:rPr>
                        <a:t>OBSERVACIONES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extLst>
                  <a:ext uri="{0D108BD9-81ED-4DB2-BD59-A6C34878D82A}">
                    <a16:rowId xmlns:a16="http://schemas.microsoft.com/office/drawing/2014/main" val="10002"/>
                  </a:ext>
                </a:extLst>
              </a:tr>
              <a:tr h="171996">
                <a:tc vMerge="1">
                  <a:txBody>
                    <a:bodyPr/>
                    <a:lstStyle/>
                    <a:p>
                      <a:endParaRPr lang="es-MX"/>
                    </a:p>
                  </a:txBody>
                  <a:tcPr/>
                </a:tc>
                <a:tc vMerge="1">
                  <a:txBody>
                    <a:bodyPr/>
                    <a:lstStyle/>
                    <a:p>
                      <a:endParaRPr lang="es-MX"/>
                    </a:p>
                  </a:txBody>
                  <a:tcPr/>
                </a:tc>
                <a:tc>
                  <a:txBody>
                    <a:bodyPr/>
                    <a:lstStyle/>
                    <a:p>
                      <a:pPr algn="ctr" fontAlgn="ctr"/>
                      <a:r>
                        <a:rPr lang="es-MX" sz="700" b="1" i="0" u="none" strike="noStrike" dirty="0">
                          <a:solidFill>
                            <a:srgbClr val="FFFFFF"/>
                          </a:solidFill>
                          <a:effectLst/>
                          <a:latin typeface="Calibri"/>
                        </a:rPr>
                        <a:t>1 Trimestre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700" b="1" i="0" u="none" strike="noStrike" dirty="0">
                          <a:solidFill>
                            <a:srgbClr val="FFFFFF"/>
                          </a:solidFill>
                          <a:effectLst/>
                          <a:latin typeface="Calibri"/>
                        </a:rPr>
                        <a:t>2 Trimestre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700" b="1" i="0" u="none" strike="noStrike" dirty="0">
                          <a:solidFill>
                            <a:srgbClr val="FFFFFF"/>
                          </a:solidFill>
                          <a:effectLst/>
                          <a:latin typeface="Calibri"/>
                        </a:rPr>
                        <a:t>3 Trimestre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700" b="1" i="0" u="none" strike="noStrike" dirty="0">
                          <a:solidFill>
                            <a:srgbClr val="FFFFFF"/>
                          </a:solidFill>
                          <a:effectLst/>
                          <a:latin typeface="Calibri"/>
                        </a:rPr>
                        <a:t>4 Trimestre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vMerge="1">
                  <a:txBody>
                    <a:bodyPr/>
                    <a:lstStyle/>
                    <a:p>
                      <a:endParaRPr lang="es-MX"/>
                    </a:p>
                  </a:txBody>
                  <a:tcPr/>
                </a:tc>
                <a:extLst>
                  <a:ext uri="{0D108BD9-81ED-4DB2-BD59-A6C34878D82A}">
                    <a16:rowId xmlns:a16="http://schemas.microsoft.com/office/drawing/2014/main" val="10003"/>
                  </a:ext>
                </a:extLst>
              </a:tr>
              <a:tr h="171996">
                <a:tc rowSpan="7">
                  <a:txBody>
                    <a:bodyPr/>
                    <a:lstStyle/>
                    <a:p>
                      <a:pPr algn="ctr" fontAlgn="ctr"/>
                      <a:r>
                        <a:rPr lang="es-MX" sz="700" b="1" i="0" u="none" strike="noStrike" dirty="0">
                          <a:solidFill>
                            <a:srgbClr val="3D2E32"/>
                          </a:solidFill>
                          <a:effectLst>
                            <a:outerShdw blurRad="38100" dist="38100" dir="2700000" algn="tl">
                              <a:srgbClr val="000000">
                                <a:alpha val="43137"/>
                              </a:srgbClr>
                            </a:outerShdw>
                          </a:effectLst>
                          <a:latin typeface="Calibri"/>
                        </a:rPr>
                        <a:t>Menores 1 año</a:t>
                      </a:r>
                      <a:r>
                        <a:rPr lang="es-MX" sz="700" b="0" i="0" u="none" strike="noStrike" dirty="0">
                          <a:solidFill>
                            <a:srgbClr val="3D2E32"/>
                          </a:solidFill>
                          <a:effectLst>
                            <a:outerShdw blurRad="38100" dist="38100" dir="2700000" algn="tl">
                              <a:srgbClr val="000000">
                                <a:alpha val="43137"/>
                              </a:srgbClr>
                            </a:outerShdw>
                          </a:effectLst>
                          <a:latin typeface="Calibri"/>
                        </a:rPr>
                        <a:t> (</a:t>
                      </a:r>
                      <a:r>
                        <a:rPr lang="es-MX" sz="700" b="0" i="1" u="none" strike="noStrike" dirty="0">
                          <a:solidFill>
                            <a:srgbClr val="3D2E32"/>
                          </a:solidFill>
                          <a:effectLst>
                            <a:outerShdw blurRad="38100" dist="38100" dir="2700000" algn="tl">
                              <a:srgbClr val="000000">
                                <a:alpha val="43137"/>
                              </a:srgbClr>
                            </a:outerShdw>
                          </a:effectLst>
                          <a:latin typeface="Calibri"/>
                        </a:rPr>
                        <a:t>Pentavalente, Hepatitis B, Pentavalente, Rotavirus (RV5/RV1), Antineumocóccica conjugada 13</a:t>
                      </a:r>
                      <a:r>
                        <a:rPr lang="es-MX" sz="700" b="0" i="0" u="none" strike="noStrike" dirty="0">
                          <a:solidFill>
                            <a:srgbClr val="3D2E32"/>
                          </a:solidFill>
                          <a:effectLst>
                            <a:outerShdw blurRad="38100" dist="38100" dir="2700000" algn="tl">
                              <a:srgbClr val="000000">
                                <a:alpha val="43137"/>
                              </a:srgbClr>
                            </a:outerShdw>
                          </a:effectLst>
                          <a:latin typeface="Calibri"/>
                        </a:rPr>
                        <a:t>).</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LOS MOCHIS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120%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82%</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rowSpan="7">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El porcentaje esperado al final del año es de 90% y se alcanzo en todas las jurisdicciones,  inclusive se supero en la mayoría de los trimestres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GUASAVE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100%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82%</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05"/>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GUAMUCHIL</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143%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152%</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136%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124%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06"/>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CULIACÁN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107%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114%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105%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07"/>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LA CRUZ</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159%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159%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147%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133%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08"/>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MAZATLÁN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125%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104%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09"/>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TOTAL SSA</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114%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110%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101%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92%</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0"/>
                  </a:ext>
                </a:extLst>
              </a:tr>
              <a:tr h="171996">
                <a:tc rowSpan="7">
                  <a:txBody>
                    <a:bodyPr/>
                    <a:lstStyle/>
                    <a:p>
                      <a:pPr algn="ctr" fontAlgn="ctr"/>
                      <a:r>
                        <a:rPr lang="es-MX" sz="700" b="1" i="0" u="none" strike="noStrike" dirty="0">
                          <a:solidFill>
                            <a:srgbClr val="3D2E32"/>
                          </a:solidFill>
                          <a:effectLst>
                            <a:outerShdw blurRad="38100" dist="38100" dir="2700000" algn="tl">
                              <a:srgbClr val="000000">
                                <a:alpha val="43137"/>
                              </a:srgbClr>
                            </a:outerShdw>
                          </a:effectLst>
                          <a:latin typeface="Calibri"/>
                        </a:rPr>
                        <a:t>1 año</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LOS MOCHIS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rowSpan="7">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El porcentaje esperado al final del año es de 95% y corresponde a la aplicación de vacuna de Sarampión, Rubéola y Parotiditis las cuál existió desabasto de esta vacuna durante ese año</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11"/>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GUASAVE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68%</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2"/>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GUAMUCHIL</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125%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137%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115%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121%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3"/>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CULIACÁN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4"/>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LA CRUZ</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126%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145%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118%</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127%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5"/>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MAZATLÁN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6"/>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TOTAL SSA</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7"/>
                  </a:ext>
                </a:extLst>
              </a:tr>
              <a:tr h="171996">
                <a:tc rowSpan="7">
                  <a:txBody>
                    <a:bodyPr/>
                    <a:lstStyle/>
                    <a:p>
                      <a:pPr algn="ctr" fontAlgn="ctr"/>
                      <a:r>
                        <a:rPr lang="es-MX" sz="700" b="1" i="0" u="none" strike="noStrike" dirty="0">
                          <a:solidFill>
                            <a:srgbClr val="3D2E32"/>
                          </a:solidFill>
                          <a:effectLst>
                            <a:outerShdw blurRad="38100" dist="38100" dir="2700000" algn="tl">
                              <a:srgbClr val="000000">
                                <a:alpha val="43137"/>
                              </a:srgbClr>
                            </a:outerShdw>
                          </a:effectLst>
                          <a:latin typeface="Calibri"/>
                        </a:rPr>
                        <a:t>4 años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LOS MOCHIS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59%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68%</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rowSpan="7">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El porcentaje esperado al final del año es de 95% y corresponde a la aplicación de vacuna de Difteria, Tosferina y Tétanos las cuál existió desabasto de esta vacuna durante ese año y no pudimos alcanzar la cobertura en todas las jurisdicciones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18"/>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GUASAVE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19"/>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GUAMUCHIL</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28%</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104%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0"/>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CULIACÁN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1"/>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LA CRUZ</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49%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141%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131%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142%</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2"/>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MAZATLÁN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59%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3"/>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TOTAL SSA</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31%</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4"/>
                  </a:ext>
                </a:extLst>
              </a:tr>
              <a:tr h="171996">
                <a:tc rowSpan="7">
                  <a:txBody>
                    <a:bodyPr/>
                    <a:lstStyle/>
                    <a:p>
                      <a:pPr algn="ctr" fontAlgn="ctr"/>
                      <a:r>
                        <a:rPr lang="es-MX" sz="700" b="1" i="0" u="none" strike="noStrike" dirty="0">
                          <a:solidFill>
                            <a:srgbClr val="3D2E32"/>
                          </a:solidFill>
                          <a:effectLst>
                            <a:outerShdw blurRad="38100" dist="38100" dir="2700000" algn="tl">
                              <a:srgbClr val="000000">
                                <a:alpha val="43137"/>
                              </a:srgbClr>
                            </a:outerShdw>
                          </a:effectLst>
                          <a:latin typeface="Calibri"/>
                        </a:rPr>
                        <a:t>6 años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LOS MOCHIS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34%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38%</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rowSpan="7">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El porcentaje esperado al final del año es de 95% y corresponde a la segunda aplicación de vacuna de Sarampión, Rubéola y Parotiditis las cuál existió desabasto de esta vacuna durante ese año y no se alcanzo la cobertura esperada en todas las jurisdicciones</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25"/>
                  </a:ext>
                </a:extLst>
              </a:tr>
              <a:tr h="253900">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GUASAVE</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45%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30%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6"/>
                  </a:ext>
                </a:extLst>
              </a:tr>
              <a:tr h="163807">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GUAMUCHIL</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62%</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47%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119%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7"/>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CULIACÁN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36%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103%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8"/>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LA CRUZ</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69%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46%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89%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29"/>
                  </a:ext>
                </a:extLst>
              </a:tr>
              <a:tr h="171996">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MAZATLÁN</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9%</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20%</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13%</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55%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30"/>
                  </a:ext>
                </a:extLst>
              </a:tr>
              <a:tr h="229330">
                <a:tc vMerge="1">
                  <a:txBody>
                    <a:bodyPr/>
                    <a:lstStyle/>
                    <a:p>
                      <a:endParaRPr lang="es-MX"/>
                    </a:p>
                  </a:txBody>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TOTAL SSA</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14%</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37%</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25%</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r>
                        <a:rPr lang="es-MX" sz="700" b="0" i="0" u="none" strike="noStrike" dirty="0">
                          <a:solidFill>
                            <a:srgbClr val="3D2E32"/>
                          </a:solidFill>
                          <a:effectLst>
                            <a:outerShdw blurRad="38100" dist="38100" dir="2700000" algn="tl">
                              <a:srgbClr val="000000">
                                <a:alpha val="43137"/>
                              </a:srgbClr>
                            </a:outerShdw>
                          </a:effectLst>
                          <a:latin typeface="Calibri"/>
                        </a:rPr>
                        <a:t>76%</a:t>
                      </a:r>
                    </a:p>
                  </a:txBody>
                  <a:tcPr marL="6078" marR="6078" marT="670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10031"/>
                  </a:ext>
                </a:extLst>
              </a:tr>
              <a:tr h="171996">
                <a:tc gridSpan="7">
                  <a:txBody>
                    <a:bodyPr/>
                    <a:lstStyle/>
                    <a:p>
                      <a:pPr algn="ctr" fontAlgn="b"/>
                      <a:r>
                        <a:rPr lang="es-MX" sz="700" b="1" i="1" u="none" strike="noStrike" dirty="0">
                          <a:solidFill>
                            <a:srgbClr val="3D2E32"/>
                          </a:solidFill>
                          <a:effectLst>
                            <a:outerShdw blurRad="38100" dist="38100" dir="2700000" algn="tl">
                              <a:srgbClr val="000000">
                                <a:alpha val="43137"/>
                              </a:srgbClr>
                            </a:outerShdw>
                          </a:effectLst>
                          <a:latin typeface="Calibri"/>
                        </a:rPr>
                        <a:t>*Fuente: Registro de Dosis Aplicadas (RDA) por trimestre 2019</a:t>
                      </a:r>
                    </a:p>
                  </a:txBody>
                  <a:tcPr marL="6078" marR="6078" marT="6703"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32"/>
                  </a:ext>
                </a:extLst>
              </a:tr>
            </a:tbl>
          </a:graphicData>
        </a:graphic>
      </p:graphicFrame>
      <p:sp>
        <p:nvSpPr>
          <p:cNvPr id="2" name="1 CuadroTexto"/>
          <p:cNvSpPr txBox="1"/>
          <p:nvPr/>
        </p:nvSpPr>
        <p:spPr>
          <a:xfrm>
            <a:off x="198" y="720130"/>
            <a:ext cx="5799205" cy="461665"/>
          </a:xfrm>
          <a:prstGeom prst="rect">
            <a:avLst/>
          </a:prstGeom>
          <a:noFill/>
        </p:spPr>
        <p:txBody>
          <a:bodyPr wrap="square" rtlCol="0">
            <a:spAutoFit/>
          </a:bodyPr>
          <a:lstStyle/>
          <a:p>
            <a:r>
              <a:rPr lang="es-MX" sz="1200" dirty="0">
                <a:solidFill>
                  <a:srgbClr val="861D31"/>
                </a:solidFill>
                <a:effectLst>
                  <a:outerShdw blurRad="38100" dist="38100" dir="2700000" algn="tl">
                    <a:srgbClr val="000000">
                      <a:alpha val="43137"/>
                    </a:srgbClr>
                  </a:outerShdw>
                </a:effectLst>
              </a:rPr>
              <a:t>Evaluación trimestral para determinar las áreas críticas que permitan reorganizar el programa.</a:t>
            </a:r>
          </a:p>
        </p:txBody>
      </p:sp>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292892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14" name="13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15"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44</a:t>
            </a:fld>
            <a:endParaRPr lang="es-MX" sz="1000" dirty="0"/>
          </a:p>
        </p:txBody>
      </p:sp>
      <p:sp>
        <p:nvSpPr>
          <p:cNvPr id="18" name="17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9" name="18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20" name="1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21"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11 Tabla"/>
          <p:cNvGraphicFramePr>
            <a:graphicFrameLocks noGrp="1"/>
          </p:cNvGraphicFramePr>
          <p:nvPr>
            <p:extLst>
              <p:ext uri="{D42A27DB-BD31-4B8C-83A1-F6EECF244321}">
                <p14:modId xmlns:p14="http://schemas.microsoft.com/office/powerpoint/2010/main" val="2843383330"/>
              </p:ext>
            </p:extLst>
          </p:nvPr>
        </p:nvGraphicFramePr>
        <p:xfrm>
          <a:off x="68502" y="864146"/>
          <a:ext cx="5610243" cy="5904655"/>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265815">
                  <a:extLst>
                    <a:ext uri="{9D8B030D-6E8A-4147-A177-3AD203B41FA5}">
                      <a16:colId xmlns:a16="http://schemas.microsoft.com/office/drawing/2014/main" val="20001"/>
                    </a:ext>
                  </a:extLst>
                </a:gridCol>
                <a:gridCol w="1304825">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613919">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trimestral para determinar las áreas críticas que permitan reorganizar el programa.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893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2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957800">
                <a:tc gridSpan="5">
                  <a:txBody>
                    <a:bodyPr/>
                    <a:lstStyle/>
                    <a:p>
                      <a:pPr algn="just"/>
                      <a:r>
                        <a:rPr lang="es-MX" sz="1200" b="1" dirty="0">
                          <a:solidFill>
                            <a:srgbClr val="3D2E32"/>
                          </a:solidFill>
                        </a:rPr>
                        <a:t>Llevar los procesos de Calidad del dato donde se registra dosis de vacunas aplicadas en censos nominales, analizar la captura en los Sistemas de Salud (SIS) de manera mensual y verificar las vacunas entregadas, reportadas y existencias por cada unidad de salud.</a:t>
                      </a:r>
                      <a:endParaRPr lang="es-MX" sz="1200" b="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31538">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3112170">
                <a:tc gridSpan="5">
                  <a:txBody>
                    <a:bodyPr/>
                    <a:lstStyle/>
                    <a:p>
                      <a:pPr algn="just">
                        <a:lnSpc>
                          <a:spcPct val="120000"/>
                        </a:lnSpc>
                      </a:pPr>
                      <a:r>
                        <a:rPr lang="es-MX" sz="1200" b="0" i="1" dirty="0">
                          <a:solidFill>
                            <a:srgbClr val="3D2E32"/>
                          </a:solidFill>
                          <a:latin typeface="+mn-lt"/>
                        </a:rPr>
                        <a:t>“Los procesos de calidad del dato se realizan en cada jurisdicción por parte del personal responsable de vacunación quien realiza una programación para que  cada enfermera de la unidad medica  entregue la información de las dosis aplicadas, las cuales acuden con los siguiente documentos : Censos nominales o registro de niños vacunados por mes, formato de la unidad de frascos de vacunas  (desperdicio por uso de frascos generalmente frascos multidosis), formato de existencia mensual de biológico (cuanta vacuna recibieron y cuanta les queda en existencia, formato de  RPBI (corresponde a frascos vacíos),  Paloteo diario, Registro de aplicación de biológico, Concentrado semanal (Hoja del Sistema de Información en Salud =SIS P06) Concentra mensual ( Hoja del Sistema de Información en Salud =SIS-SS-CE-H) al final la  información de este formato  es la que se captura en la plataforma oficial de la Dirección General  de información en Salud (DGIS).”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40293">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b="0" i="0" u="none" kern="1200" dirty="0">
                          <a:solidFill>
                            <a:srgbClr val="3D2E32"/>
                          </a:solidFill>
                          <a:effectLst/>
                          <a:latin typeface="+mn-lt"/>
                          <a:ea typeface="+mn-ea"/>
                          <a:cs typeface="+mn-cs"/>
                        </a:rPr>
                        <a:t>Dosis aplicadas y reportadas en el sistema de información en salud.</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1" name="10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4289347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45</a:t>
            </a:fld>
            <a:endParaRPr lang="es-MX" sz="1000" dirty="0"/>
          </a:p>
        </p:txBody>
      </p:sp>
      <p:sp>
        <p:nvSpPr>
          <p:cNvPr id="17" name="16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8" name="17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20"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21 Tabla"/>
          <p:cNvGraphicFramePr>
            <a:graphicFrameLocks noGrp="1"/>
          </p:cNvGraphicFramePr>
          <p:nvPr>
            <p:extLst>
              <p:ext uri="{D42A27DB-BD31-4B8C-83A1-F6EECF244321}">
                <p14:modId xmlns:p14="http://schemas.microsoft.com/office/powerpoint/2010/main" val="94560901"/>
              </p:ext>
            </p:extLst>
          </p:nvPr>
        </p:nvGraphicFramePr>
        <p:xfrm>
          <a:off x="68502" y="820459"/>
          <a:ext cx="5610243" cy="3716094"/>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253920">
                  <a:extLst>
                    <a:ext uri="{9D8B030D-6E8A-4147-A177-3AD203B41FA5}">
                      <a16:colId xmlns:a16="http://schemas.microsoft.com/office/drawing/2014/main" val="20001"/>
                    </a:ext>
                  </a:extLst>
                </a:gridCol>
                <a:gridCol w="1316720">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706295">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Programa de supervisión y evaluación de las actividades de vacunación universal y sus fases intensivas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01439">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latin typeface="+mn-lt"/>
                          <a:ea typeface="+mn-ea"/>
                          <a:cs typeface="+mn-cs"/>
                        </a:rPr>
                        <a:t>Actividad</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61755">
                <a:tc gridSpan="5">
                  <a:txBody>
                    <a:bodyPr/>
                    <a:lstStyle/>
                    <a:p>
                      <a:pPr algn="just"/>
                      <a:r>
                        <a:rPr lang="es-MX" sz="1200" b="1" dirty="0">
                          <a:solidFill>
                            <a:srgbClr val="3D2E32"/>
                          </a:solidFill>
                        </a:rPr>
                        <a:t>Llevar a cabo la supervisión en todos los niveles para que se puedan ejecutar las acciones correctivas o complementarias que permitan alcanzar los logros, objetivos y metas del programa.</a:t>
                      </a:r>
                      <a:endParaRPr lang="es-MX" sz="1200" b="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81425">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1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983755">
                <a:tc gridSpan="5">
                  <a:txBody>
                    <a:bodyPr/>
                    <a:lstStyle/>
                    <a:p>
                      <a:pPr algn="just">
                        <a:lnSpc>
                          <a:spcPct val="120000"/>
                        </a:lnSpc>
                      </a:pPr>
                      <a:r>
                        <a:rPr lang="es-MX" sz="1200" dirty="0">
                          <a:solidFill>
                            <a:srgbClr val="3D2E32"/>
                          </a:solidFill>
                        </a:rPr>
                        <a:t>“</a:t>
                      </a:r>
                      <a:r>
                        <a:rPr lang="es-MX" sz="1200" i="1" dirty="0">
                          <a:solidFill>
                            <a:srgbClr val="3D2E32"/>
                          </a:solidFill>
                        </a:rPr>
                        <a:t>Se realizaron supervisiones  a todas las jurisdicciones en las diferentes fases intensivas de vacunación y cada jurisdicción cumplió con sus supervisiones a las diferentes unidades medicas en vacunación.”</a:t>
                      </a:r>
                      <a:endParaRPr lang="es-MX" sz="1200" i="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81425">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b="0" i="0" u="none" kern="1200" dirty="0">
                          <a:solidFill>
                            <a:srgbClr val="3D2E32"/>
                          </a:solidFill>
                          <a:effectLst/>
                          <a:latin typeface="+mn-lt"/>
                          <a:ea typeface="+mn-ea"/>
                          <a:cs typeface="+mn-cs"/>
                        </a:rPr>
                        <a:t>Cedulas de supervisión.</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058846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46</a:t>
            </a:fld>
            <a:endParaRPr lang="es-MX" sz="1000" dirty="0"/>
          </a:p>
        </p:txBody>
      </p:sp>
      <p:sp>
        <p:nvSpPr>
          <p:cNvPr id="17" name="16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8" name="17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20"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3" name="12 Tabla"/>
          <p:cNvGraphicFramePr>
            <a:graphicFrameLocks noGrp="1"/>
          </p:cNvGraphicFramePr>
          <p:nvPr>
            <p:extLst>
              <p:ext uri="{D42A27DB-BD31-4B8C-83A1-F6EECF244321}">
                <p14:modId xmlns:p14="http://schemas.microsoft.com/office/powerpoint/2010/main" val="186156431"/>
              </p:ext>
            </p:extLst>
          </p:nvPr>
        </p:nvGraphicFramePr>
        <p:xfrm>
          <a:off x="68502" y="792139"/>
          <a:ext cx="5610243" cy="3096343"/>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230130">
                  <a:extLst>
                    <a:ext uri="{9D8B030D-6E8A-4147-A177-3AD203B41FA5}">
                      <a16:colId xmlns:a16="http://schemas.microsoft.com/office/drawing/2014/main" val="20001"/>
                    </a:ext>
                  </a:extLst>
                </a:gridCol>
                <a:gridCol w="1340510">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681900">
                <a:tc gridSpan="5">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400" kern="1200" dirty="0">
                          <a:solidFill>
                            <a:srgbClr val="861D31"/>
                          </a:solidFill>
                          <a:effectLst>
                            <a:outerShdw blurRad="38100" dist="38100" dir="2700000" algn="tl">
                              <a:srgbClr val="000000">
                                <a:alpha val="43137"/>
                              </a:srgbClr>
                            </a:outerShdw>
                          </a:effectLst>
                          <a:latin typeface="+mn-lt"/>
                          <a:ea typeface="+mn-ea"/>
                          <a:cs typeface="+mn-cs"/>
                        </a:rPr>
                        <a:t>Programa de supervisión y evaluación de las actividades de vacunación universal y sus fases intensivas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9014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604098">
                <a:tc gridSpan="5">
                  <a:txBody>
                    <a:bodyPr/>
                    <a:lstStyle/>
                    <a:p>
                      <a:pPr algn="just"/>
                      <a:r>
                        <a:rPr lang="es-MX" sz="1200" b="1" dirty="0">
                          <a:solidFill>
                            <a:srgbClr val="3D2E32"/>
                          </a:solidFill>
                        </a:rPr>
                        <a:t>Realizar el oficio anual de programación de supervisión a nivel jurisdiccional y verificar su cumplimiento.</a:t>
                      </a:r>
                      <a:endParaRPr lang="es-MX" sz="1200" b="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7069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81%</a:t>
                      </a:r>
                    </a:p>
                  </a:txBody>
                  <a:tcPr marL="97541" marR="97541" marT="53783" marB="53783" anchor="ctr"/>
                </a:tc>
                <a:extLst>
                  <a:ext uri="{0D108BD9-81ED-4DB2-BD59-A6C34878D82A}">
                    <a16:rowId xmlns:a16="http://schemas.microsoft.com/office/drawing/2014/main" val="10005"/>
                  </a:ext>
                </a:extLst>
              </a:tr>
              <a:tr h="678821">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“Por motivos de seguridad del personal de enfermería, en ocasiones, no se llega cumplir al 100% en algunos municipios del estado.”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370691">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b="0" i="0" u="none" kern="1200" dirty="0">
                          <a:solidFill>
                            <a:srgbClr val="3D2E32"/>
                          </a:solidFill>
                          <a:effectLst/>
                          <a:latin typeface="+mn-lt"/>
                          <a:ea typeface="+mn-ea"/>
                          <a:cs typeface="+mn-cs"/>
                        </a:rPr>
                        <a:t>Cedulas de supervisión.</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521406695"/>
              </p:ext>
            </p:extLst>
          </p:nvPr>
        </p:nvGraphicFramePr>
        <p:xfrm>
          <a:off x="63530" y="4320529"/>
          <a:ext cx="2810093" cy="1944217"/>
        </p:xfrm>
        <a:graphic>
          <a:graphicData uri="http://schemas.openxmlformats.org/drawingml/2006/table">
            <a:tbl>
              <a:tblPr/>
              <a:tblGrid>
                <a:gridCol w="928691">
                  <a:extLst>
                    <a:ext uri="{9D8B030D-6E8A-4147-A177-3AD203B41FA5}">
                      <a16:colId xmlns:a16="http://schemas.microsoft.com/office/drawing/2014/main" val="20000"/>
                    </a:ext>
                  </a:extLst>
                </a:gridCol>
                <a:gridCol w="907343">
                  <a:extLst>
                    <a:ext uri="{9D8B030D-6E8A-4147-A177-3AD203B41FA5}">
                      <a16:colId xmlns:a16="http://schemas.microsoft.com/office/drawing/2014/main" val="20001"/>
                    </a:ext>
                  </a:extLst>
                </a:gridCol>
                <a:gridCol w="661826">
                  <a:extLst>
                    <a:ext uri="{9D8B030D-6E8A-4147-A177-3AD203B41FA5}">
                      <a16:colId xmlns:a16="http://schemas.microsoft.com/office/drawing/2014/main" val="20002"/>
                    </a:ext>
                  </a:extLst>
                </a:gridCol>
                <a:gridCol w="312233">
                  <a:extLst>
                    <a:ext uri="{9D8B030D-6E8A-4147-A177-3AD203B41FA5}">
                      <a16:colId xmlns:a16="http://schemas.microsoft.com/office/drawing/2014/main" val="20003"/>
                    </a:ext>
                  </a:extLst>
                </a:gridCol>
              </a:tblGrid>
              <a:tr h="176747">
                <a:tc gridSpan="4">
                  <a:txBody>
                    <a:bodyPr/>
                    <a:lstStyle/>
                    <a:p>
                      <a:pPr algn="ctr" fontAlgn="b"/>
                      <a:r>
                        <a:rPr lang="es-MX" sz="800" b="1" i="0" u="none" strike="noStrike" dirty="0">
                          <a:solidFill>
                            <a:srgbClr val="FFFFFF"/>
                          </a:solidFill>
                          <a:effectLst/>
                          <a:latin typeface="Calibri"/>
                        </a:rPr>
                        <a:t>SUPERVISIONES</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76747">
                <a:tc>
                  <a:txBody>
                    <a:bodyPr/>
                    <a:lstStyle/>
                    <a:p>
                      <a:pPr algn="ctr" fontAlgn="ctr"/>
                      <a:r>
                        <a:rPr lang="es-MX" sz="800" b="1" i="0" u="none" strike="noStrike" dirty="0">
                          <a:solidFill>
                            <a:srgbClr val="FFFFFF"/>
                          </a:solidFill>
                          <a:effectLst/>
                          <a:latin typeface="Calibri"/>
                        </a:rPr>
                        <a:t>MUNICIPIO</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800" b="1" i="0" u="none" strike="noStrike" dirty="0">
                          <a:solidFill>
                            <a:srgbClr val="FFFFFF"/>
                          </a:solidFill>
                          <a:effectLst/>
                          <a:latin typeface="Calibri"/>
                        </a:rPr>
                        <a:t>PROGRAMADAS</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800" b="1" i="0" u="none" strike="noStrike" dirty="0">
                          <a:solidFill>
                            <a:srgbClr val="FFFFFF"/>
                          </a:solidFill>
                          <a:effectLst/>
                          <a:latin typeface="Calibri"/>
                        </a:rPr>
                        <a:t>REALIZADAS</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800" b="1" i="0" u="none" strike="noStrike" dirty="0">
                          <a:solidFill>
                            <a:srgbClr val="FFFFFF"/>
                          </a:solidFill>
                          <a:effectLst/>
                          <a:latin typeface="Calibri"/>
                        </a:rPr>
                        <a:t>%</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extLst>
                  <a:ext uri="{0D108BD9-81ED-4DB2-BD59-A6C34878D82A}">
                    <a16:rowId xmlns:a16="http://schemas.microsoft.com/office/drawing/2014/main" val="10001"/>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AHOME</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27</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27</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2"/>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FUERTE</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16</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16</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3"/>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CHOIX</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11</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91%</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4"/>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GUASAVE</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24</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24</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5"/>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SINALOA DE LEVA</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12</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12</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6"/>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ANGOSTURA</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8</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4</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50%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7"/>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MOCORITO</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11</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7</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64%</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8"/>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GUAMUCHIL</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13</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9</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69%</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9"/>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BADIRAGUATO</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13</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10"/>
                  </a:ext>
                </a:extLst>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047915405"/>
              </p:ext>
            </p:extLst>
          </p:nvPr>
        </p:nvGraphicFramePr>
        <p:xfrm>
          <a:off x="2891671" y="4320529"/>
          <a:ext cx="2797160" cy="1944217"/>
        </p:xfrm>
        <a:graphic>
          <a:graphicData uri="http://schemas.openxmlformats.org/drawingml/2006/table">
            <a:tbl>
              <a:tblPr/>
              <a:tblGrid>
                <a:gridCol w="924418">
                  <a:extLst>
                    <a:ext uri="{9D8B030D-6E8A-4147-A177-3AD203B41FA5}">
                      <a16:colId xmlns:a16="http://schemas.microsoft.com/office/drawing/2014/main" val="20000"/>
                    </a:ext>
                  </a:extLst>
                </a:gridCol>
                <a:gridCol w="903166">
                  <a:extLst>
                    <a:ext uri="{9D8B030D-6E8A-4147-A177-3AD203B41FA5}">
                      <a16:colId xmlns:a16="http://schemas.microsoft.com/office/drawing/2014/main" val="20001"/>
                    </a:ext>
                  </a:extLst>
                </a:gridCol>
                <a:gridCol w="658780">
                  <a:extLst>
                    <a:ext uri="{9D8B030D-6E8A-4147-A177-3AD203B41FA5}">
                      <a16:colId xmlns:a16="http://schemas.microsoft.com/office/drawing/2014/main" val="20002"/>
                    </a:ext>
                  </a:extLst>
                </a:gridCol>
                <a:gridCol w="310796">
                  <a:extLst>
                    <a:ext uri="{9D8B030D-6E8A-4147-A177-3AD203B41FA5}">
                      <a16:colId xmlns:a16="http://schemas.microsoft.com/office/drawing/2014/main" val="20003"/>
                    </a:ext>
                  </a:extLst>
                </a:gridCol>
              </a:tblGrid>
              <a:tr h="176747">
                <a:tc gridSpan="4">
                  <a:txBody>
                    <a:bodyPr/>
                    <a:lstStyle/>
                    <a:p>
                      <a:pPr algn="ctr" fontAlgn="b"/>
                      <a:r>
                        <a:rPr lang="es-MX" sz="800" b="1" i="0" u="none" strike="noStrike" dirty="0">
                          <a:solidFill>
                            <a:srgbClr val="FFFFFF"/>
                          </a:solidFill>
                          <a:effectLst/>
                          <a:latin typeface="Calibri"/>
                        </a:rPr>
                        <a:t>SUPERVISIONES</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76747">
                <a:tc>
                  <a:txBody>
                    <a:bodyPr/>
                    <a:lstStyle/>
                    <a:p>
                      <a:pPr algn="ctr" fontAlgn="ctr"/>
                      <a:r>
                        <a:rPr lang="es-MX" sz="800" b="1" i="0" u="none" strike="noStrike" dirty="0">
                          <a:solidFill>
                            <a:srgbClr val="FFFFFF"/>
                          </a:solidFill>
                          <a:effectLst/>
                          <a:latin typeface="Calibri"/>
                        </a:rPr>
                        <a:t>MUNICIPIO</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800" b="1" i="0" u="none" strike="noStrike" dirty="0">
                          <a:solidFill>
                            <a:srgbClr val="FFFFFF"/>
                          </a:solidFill>
                          <a:effectLst/>
                          <a:latin typeface="Calibri"/>
                        </a:rPr>
                        <a:t>PROGRAMADAS</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800" b="1" i="0" u="none" strike="noStrike" dirty="0">
                          <a:solidFill>
                            <a:srgbClr val="FFFFFF"/>
                          </a:solidFill>
                          <a:effectLst/>
                          <a:latin typeface="Calibri"/>
                        </a:rPr>
                        <a:t>REALIZADAS</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800" b="1" i="0" u="none" strike="noStrike" dirty="0">
                          <a:solidFill>
                            <a:srgbClr val="FFFFFF"/>
                          </a:solidFill>
                          <a:effectLst/>
                          <a:latin typeface="Calibri"/>
                        </a:rPr>
                        <a:t>%</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61D31"/>
                    </a:solidFill>
                  </a:tcPr>
                </a:tc>
                <a:extLst>
                  <a:ext uri="{0D108BD9-81ED-4DB2-BD59-A6C34878D82A}">
                    <a16:rowId xmlns:a16="http://schemas.microsoft.com/office/drawing/2014/main" val="10001"/>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COSALA</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15</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13%</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2"/>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CULIACAN</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23</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21</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91%</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3"/>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ELOTA</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15</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14</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93%</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4"/>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NAVOLATO</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25</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80%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5"/>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CONCORDIA</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14</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14</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6"/>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MAZATLAN</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23</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23</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7"/>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SAN IGNACIO</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11</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11</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8"/>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ESCUINAPA</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18</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18</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09"/>
                  </a:ext>
                </a:extLst>
              </a:tr>
              <a:tr h="176747">
                <a:tc>
                  <a:txBody>
                    <a:bodyPr/>
                    <a:lstStyle/>
                    <a:p>
                      <a:pPr algn="l" fontAlgn="b"/>
                      <a:r>
                        <a:rPr lang="es-MX" sz="800" b="0" i="0" u="none" strike="noStrike" dirty="0">
                          <a:solidFill>
                            <a:srgbClr val="3D2E32"/>
                          </a:solidFill>
                          <a:effectLst>
                            <a:outerShdw blurRad="38100" dist="38100" dir="2700000" algn="tl">
                              <a:srgbClr val="000000">
                                <a:alpha val="43137"/>
                              </a:srgbClr>
                            </a:outerShdw>
                          </a:effectLst>
                          <a:latin typeface="Calibri"/>
                        </a:rPr>
                        <a:t>ROSARIO</a:t>
                      </a:r>
                    </a:p>
                  </a:txBody>
                  <a:tcPr marL="10161" marR="10161" marT="1120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18</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18</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tc>
                  <a:txBody>
                    <a:bodyPr/>
                    <a:lstStyle/>
                    <a:p>
                      <a:pPr algn="ctr" fontAlgn="ctr"/>
                      <a:r>
                        <a:rPr lang="es-MX" sz="800" b="0" i="0" u="none" strike="noStrike" dirty="0">
                          <a:solidFill>
                            <a:srgbClr val="3D2E32"/>
                          </a:solidFill>
                          <a:effectLst>
                            <a:outerShdw blurRad="38100" dist="38100" dir="2700000" algn="tl">
                              <a:srgbClr val="000000">
                                <a:alpha val="43137"/>
                              </a:srgbClr>
                            </a:outerShdw>
                          </a:effectLst>
                          <a:latin typeface="Calibri"/>
                        </a:rPr>
                        <a:t>100%</a:t>
                      </a:r>
                    </a:p>
                  </a:txBody>
                  <a:tcPr marL="10161" marR="10161" marT="1120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D5D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48411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81677" y="1008162"/>
            <a:ext cx="4709610" cy="2079360"/>
          </a:xfrm>
          <a:prstGeom prst="rect">
            <a:avLst/>
          </a:prstGeom>
          <a:noFill/>
        </p:spPr>
        <p:txBody>
          <a:bodyPr wrap="square" lIns="78051" tIns="39025" rIns="78051" bIns="39025" rtlCol="0">
            <a:spAutoFit/>
          </a:bodyPr>
          <a:lstStyle/>
          <a:p>
            <a:pPr algn="ctr"/>
            <a:r>
              <a:rPr lang="es-MX" sz="2600" b="1" dirty="0">
                <a:solidFill>
                  <a:srgbClr val="861D31"/>
                </a:solidFill>
                <a:effectLst>
                  <a:outerShdw blurRad="38100" dist="38100" dir="2700000" algn="tl">
                    <a:srgbClr val="000000">
                      <a:alpha val="43137"/>
                    </a:srgbClr>
                  </a:outerShdw>
                </a:effectLst>
                <a:latin typeface="Montserrat Semi Bold" pitchFamily="50" charset="0"/>
              </a:rPr>
              <a:t>Fondo de </a:t>
            </a:r>
          </a:p>
          <a:p>
            <a:pPr algn="ctr"/>
            <a:r>
              <a:rPr lang="es-MX" sz="2600" b="1" dirty="0">
                <a:solidFill>
                  <a:srgbClr val="861D31"/>
                </a:solidFill>
                <a:effectLst>
                  <a:outerShdw blurRad="38100" dist="38100" dir="2700000" algn="tl">
                    <a:srgbClr val="000000">
                      <a:alpha val="43137"/>
                    </a:srgbClr>
                  </a:outerShdw>
                </a:effectLst>
                <a:latin typeface="Montserrat Semi Bold" pitchFamily="50" charset="0"/>
              </a:rPr>
              <a:t>Aportaciones Múltiples (FAM) en sus niveles Básica, Media Superior y Superior</a:t>
            </a:r>
          </a:p>
        </p:txBody>
      </p:sp>
      <p:sp>
        <p:nvSpPr>
          <p:cNvPr id="13" name="12 CuadroTexto"/>
          <p:cNvSpPr txBox="1"/>
          <p:nvPr/>
        </p:nvSpPr>
        <p:spPr>
          <a:xfrm>
            <a:off x="1810819" y="4104506"/>
            <a:ext cx="2142145" cy="1371474"/>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Áreas responsables:</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Planeación, infraestructura y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administración</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Planeación e infraestructura</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Infraestructura</a:t>
            </a:r>
          </a:p>
        </p:txBody>
      </p:sp>
      <p:sp>
        <p:nvSpPr>
          <p:cNvPr id="11" name="10 CuadroTexto"/>
          <p:cNvSpPr txBox="1"/>
          <p:nvPr/>
        </p:nvSpPr>
        <p:spPr>
          <a:xfrm>
            <a:off x="527306" y="3317227"/>
            <a:ext cx="4709610" cy="571255"/>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600" b="1" dirty="0">
                <a:ln w="50800"/>
                <a:solidFill>
                  <a:srgbClr val="6E1828"/>
                </a:solidFill>
                <a:latin typeface="Montserrat" pitchFamily="50" charset="0"/>
              </a:rPr>
              <a:t>Instituto Sinaloense de Infraestructura Física Educativa (ISIFE)</a:t>
            </a:r>
          </a:p>
        </p:txBody>
      </p:sp>
      <p:pic>
        <p:nvPicPr>
          <p:cNvPr id="12" name="0 Imagen"/>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14213" r="50212" b="22181"/>
          <a:stretch/>
        </p:blipFill>
        <p:spPr bwMode="auto">
          <a:xfrm>
            <a:off x="4416774" y="541"/>
            <a:ext cx="1382630" cy="1058714"/>
          </a:xfrm>
          <a:prstGeom prst="rect">
            <a:avLst/>
          </a:prstGeom>
          <a:ln>
            <a:noFill/>
          </a:ln>
          <a:extLst>
            <a:ext uri="{53640926-AAD7-44D8-BBD7-CCE9431645EC}">
              <a14:shadowObscured xmlns:a14="http://schemas.microsoft.com/office/drawing/2010/main"/>
            </a:ext>
          </a:extLst>
        </p:spPr>
      </p:pic>
      <p:sp>
        <p:nvSpPr>
          <p:cNvPr id="14"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6" name="1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3682236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312904"/>
            <a:ext cx="5344449" cy="3079634"/>
          </a:xfrm>
          <a:prstGeom prst="rect">
            <a:avLst/>
          </a:prstGeom>
          <a:noFill/>
        </p:spPr>
        <p:txBody>
          <a:bodyPr wrap="square" lIns="78051" tIns="39025" rIns="78051" bIns="39025" rtlCol="0">
            <a:spAutoFit/>
          </a:bodyPr>
          <a:lstStyle/>
          <a:p>
            <a:pPr algn="just">
              <a:lnSpc>
                <a:spcPct val="150000"/>
              </a:lnSpc>
            </a:pPr>
            <a:r>
              <a:rPr lang="es-MX" sz="1000" dirty="0">
                <a:latin typeface="Montserrat Light" pitchFamily="50" charset="0"/>
              </a:rPr>
              <a:t>El </a:t>
            </a:r>
            <a:r>
              <a:rPr lang="es-MX" sz="1000" b="1" dirty="0">
                <a:latin typeface="Montserrat Light" pitchFamily="50" charset="0"/>
              </a:rPr>
              <a:t>Fondo de Aportaciones Múltiples (FAM)</a:t>
            </a:r>
            <a:r>
              <a:rPr lang="es-MX" sz="1000" dirty="0">
                <a:latin typeface="Montserrat Light" pitchFamily="50" charset="0"/>
              </a:rPr>
              <a:t> tiene dos objetivos: la Asistencia Social y la Infraestructura Educativa y establece que en el caso de construcción, equipamiento y rehabilitación de infraestructura física de los niveles de educación básica, media superior y superior en su modalidad universitaria busca atender las necesidades de cada nivel y de los planteles educativos que se encuentren en funcionamiento en el estado de Sinaloa.</a:t>
            </a:r>
          </a:p>
          <a:p>
            <a:pPr algn="just">
              <a:lnSpc>
                <a:spcPct val="150000"/>
              </a:lnSpc>
            </a:pPr>
            <a:endParaRPr lang="es-MX" sz="1000" dirty="0">
              <a:latin typeface="Montserrat Light" pitchFamily="50" charset="0"/>
            </a:endParaRPr>
          </a:p>
          <a:p>
            <a:pPr algn="just">
              <a:lnSpc>
                <a:spcPct val="150000"/>
              </a:lnSpc>
            </a:pPr>
            <a:r>
              <a:rPr lang="es-MX" sz="1000" dirty="0">
                <a:latin typeface="Montserrat Light" pitchFamily="50" charset="0"/>
              </a:rPr>
              <a:t>Lo anterior, con el objetivo de brindar mejoras en los planteles con la realización de acciones necesarias en cada uno de los casos que se presente en el instituto.</a:t>
            </a:r>
          </a:p>
          <a:p>
            <a:pPr algn="just">
              <a:lnSpc>
                <a:spcPct val="150000"/>
              </a:lnSpc>
            </a:pPr>
            <a:endParaRPr lang="es-MX" sz="1000" dirty="0">
              <a:latin typeface="Montserrat Light" pitchFamily="50" charset="0"/>
            </a:endParaRPr>
          </a:p>
          <a:p>
            <a:pPr algn="just">
              <a:lnSpc>
                <a:spcPct val="150000"/>
              </a:lnSpc>
            </a:pPr>
            <a:r>
              <a:rPr lang="es-MX" sz="1000" dirty="0">
                <a:latin typeface="Montserrat Light" pitchFamily="50" charset="0"/>
              </a:rPr>
              <a:t>El fondo contribuye al indicador sectorial del eje general Bienestar,, el cual tiene la finalidad de mejorar la infraestructura básica y el equipamiento de los espacios educativos en todos los niveles y modalidades.</a:t>
            </a: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48</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36154"/>
            <a:ext cx="5280880" cy="263478"/>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2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endParaRPr lang="es-MX" sz="1200" b="1" dirty="0">
              <a:solidFill>
                <a:srgbClr val="861D31"/>
              </a:solidFill>
            </a:endParaRP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616653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231992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1596730"/>
            <a:ext cx="4709610" cy="755921"/>
          </a:xfrm>
          <a:prstGeom prst="rect">
            <a:avLst/>
          </a:prstGeom>
          <a:noFill/>
        </p:spPr>
        <p:txBody>
          <a:bodyPr wrap="square" lIns="78051" tIns="39025" rIns="78051" bIns="39025" rtlCol="0">
            <a:spAutoFit/>
          </a:bodyPr>
          <a:lstStyle/>
          <a:p>
            <a:pPr algn="ctr"/>
            <a:r>
              <a:rPr lang="es-MX" sz="2200" b="1" dirty="0">
                <a:solidFill>
                  <a:srgbClr val="861D31"/>
                </a:solidFill>
                <a:effectLst>
                  <a:outerShdw blurRad="38100" dist="38100" dir="2700000" algn="tl">
                    <a:srgbClr val="000000">
                      <a:alpha val="43137"/>
                    </a:srgbClr>
                  </a:outerShdw>
                </a:effectLst>
                <a:latin typeface="Montserrat Semi Bold" pitchFamily="50" charset="0"/>
              </a:rPr>
              <a:t>Fondo de Aportaciones para los Servicios de Salud (FASSA)</a:t>
            </a:r>
          </a:p>
        </p:txBody>
      </p:sp>
      <p:sp>
        <p:nvSpPr>
          <p:cNvPr id="13" name="12 CuadroTexto"/>
          <p:cNvSpPr txBox="1"/>
          <p:nvPr/>
        </p:nvSpPr>
        <p:spPr>
          <a:xfrm>
            <a:off x="1959105" y="3612954"/>
            <a:ext cx="1845588" cy="563560"/>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Áreas responsables:</a:t>
            </a:r>
          </a:p>
          <a:p>
            <a:pPr algn="ctr"/>
            <a:endParaRPr lang="es-MX" sz="1050" dirty="0" smtClean="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smtClean="0">
                <a:solidFill>
                  <a:srgbClr val="3D2E32"/>
                </a:solidFill>
                <a:effectLst>
                  <a:outerShdw blurRad="38100" dist="38100" dir="2700000" algn="tl">
                    <a:srgbClr val="000000">
                      <a:alpha val="43137"/>
                    </a:srgbClr>
                  </a:outerShdw>
                </a:effectLst>
                <a:latin typeface="Montserrat Ultra Light" pitchFamily="50" charset="0"/>
              </a:rPr>
              <a:t>Dirección </a:t>
            </a:r>
            <a:r>
              <a:rPr lang="es-MX" sz="1050" dirty="0">
                <a:solidFill>
                  <a:srgbClr val="3D2E32"/>
                </a:solidFill>
                <a:effectLst>
                  <a:outerShdw blurRad="38100" dist="38100" dir="2700000" algn="tl">
                    <a:srgbClr val="000000">
                      <a:alpha val="43137"/>
                    </a:srgbClr>
                  </a:outerShdw>
                </a:effectLst>
                <a:latin typeface="Montserrat Ultra Light" pitchFamily="50" charset="0"/>
              </a:rPr>
              <a:t>Administrativa</a:t>
            </a:r>
          </a:p>
        </p:txBody>
      </p:sp>
      <p:sp>
        <p:nvSpPr>
          <p:cNvPr id="11" name="10 CuadroTexto"/>
          <p:cNvSpPr txBox="1"/>
          <p:nvPr/>
        </p:nvSpPr>
        <p:spPr>
          <a:xfrm>
            <a:off x="527306" y="2820866"/>
            <a:ext cx="4709610" cy="325033"/>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600" b="1" dirty="0">
                <a:ln w="50800"/>
                <a:solidFill>
                  <a:srgbClr val="6E1828"/>
                </a:solidFill>
                <a:latin typeface="Montserrat" pitchFamily="50" charset="0"/>
              </a:rPr>
              <a:t>Servicios de Salud de </a:t>
            </a:r>
            <a:r>
              <a:rPr lang="es-MX" sz="1600" b="1" dirty="0" smtClean="0">
                <a:ln w="50800"/>
                <a:solidFill>
                  <a:srgbClr val="6E1828"/>
                </a:solidFill>
                <a:latin typeface="Montserrat" pitchFamily="50" charset="0"/>
              </a:rPr>
              <a:t>Sinaloa</a:t>
            </a:r>
            <a:endParaRPr lang="es-MX" sz="1600" b="1" dirty="0">
              <a:ln w="50800"/>
              <a:solidFill>
                <a:srgbClr val="6E1828"/>
              </a:solidFill>
              <a:latin typeface="Montserrat" pitchFamily="50" charset="0"/>
            </a:endParaRPr>
          </a:p>
        </p:txBody>
      </p:sp>
      <p:sp>
        <p:nvSpPr>
          <p:cNvPr id="14"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6" name="Imagen 11" descr="Imagen que contiene fruta, alimentos&#10;&#10;Descripción generada automáticamente">
            <a:extLst>
              <a:ext uri="{FF2B5EF4-FFF2-40B4-BE49-F238E27FC236}">
                <a16:creationId xmlns:a16="http://schemas.microsoft.com/office/drawing/2014/main" id="{B7179BF3-EDE6-45DA-8CC6-D85E99DDEA1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40831" y="275481"/>
            <a:ext cx="2448000" cy="673201"/>
          </a:xfrm>
          <a:prstGeom prst="rect">
            <a:avLst/>
          </a:prstGeom>
        </p:spPr>
      </p:pic>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1206485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50</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34793723"/>
              </p:ext>
            </p:extLst>
          </p:nvPr>
        </p:nvGraphicFramePr>
        <p:xfrm>
          <a:off x="69956" y="864146"/>
          <a:ext cx="5607334" cy="3672408"/>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362709">
                  <a:extLst>
                    <a:ext uri="{9D8B030D-6E8A-4147-A177-3AD203B41FA5}">
                      <a16:colId xmlns:a16="http://schemas.microsoft.com/office/drawing/2014/main" val="20001"/>
                    </a:ext>
                  </a:extLst>
                </a:gridCol>
                <a:gridCol w="1185915">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960398">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Elaborar un catálogo de servicios de infraestructura educativa así como generar información especifica asociada a la situación actual de la infraestructura educativa en el Estado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9267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608017">
                <a:tc gridSpan="5">
                  <a:txBody>
                    <a:bodyPr/>
                    <a:lstStyle/>
                    <a:p>
                      <a:pPr marL="0" algn="just" defTabSz="746966" rtl="0" eaLnBrk="1" latinLnBrk="0" hangingPunct="1"/>
                      <a:r>
                        <a:rPr lang="es-MX" sz="1200" b="1" kern="1200" dirty="0">
                          <a:solidFill>
                            <a:srgbClr val="3D2E32"/>
                          </a:solidFill>
                          <a:latin typeface="+mn-lt"/>
                          <a:ea typeface="+mn-ea"/>
                          <a:cs typeface="+mn-cs"/>
                        </a:rPr>
                        <a:t>Elaborar un catálogo de servicios de infraestructura, así mismo un estudio para generar información de la situación actual de la infraestructura.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73096">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965129">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trabaja en el estudio de la situación actual de Infraestructura, basándose en los datos publicados en el padrón oficial proporcionado por la Secretaría de Educación Pública y Cultura (SEPYC), conforme a las necesidades.“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73096">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kern="1200" dirty="0">
                          <a:solidFill>
                            <a:srgbClr val="3D2E32"/>
                          </a:solidFill>
                          <a:latin typeface="+mn-lt"/>
                          <a:ea typeface="+mn-ea"/>
                          <a:cs typeface="+mn-cs"/>
                        </a:rPr>
                        <a:t>Catálogo de Servicios de Infraestructura.</a:t>
                      </a:r>
                      <a:endParaRPr lang="es-MX" sz="18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029052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51</a:t>
            </a:fld>
            <a:endParaRPr lang="es-MX" sz="1000" dirty="0"/>
          </a:p>
        </p:txBody>
      </p:sp>
      <p:graphicFrame>
        <p:nvGraphicFramePr>
          <p:cNvPr id="15" name="14 Tabla"/>
          <p:cNvGraphicFramePr>
            <a:graphicFrameLocks noGrp="1"/>
          </p:cNvGraphicFramePr>
          <p:nvPr>
            <p:extLst>
              <p:ext uri="{D42A27DB-BD31-4B8C-83A1-F6EECF244321}">
                <p14:modId xmlns:p14="http://schemas.microsoft.com/office/powerpoint/2010/main" val="4239103158"/>
              </p:ext>
            </p:extLst>
          </p:nvPr>
        </p:nvGraphicFramePr>
        <p:xfrm>
          <a:off x="68502" y="864146"/>
          <a:ext cx="5610243" cy="4896543"/>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242025">
                  <a:extLst>
                    <a:ext uri="{9D8B030D-6E8A-4147-A177-3AD203B41FA5}">
                      <a16:colId xmlns:a16="http://schemas.microsoft.com/office/drawing/2014/main" val="20001"/>
                    </a:ext>
                  </a:extLst>
                </a:gridCol>
                <a:gridCol w="1328615">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680275">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Realizar un estudio específico de impacto a beneficiarios directos e indirectos de la ejecución de recursos de FAM</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921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latin typeface="+mn-lt"/>
                          <a:ea typeface="+mn-ea"/>
                          <a:cs typeface="+mn-cs"/>
                        </a:rPr>
                        <a:t>Actividad</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9807">
                <a:tc gridSpan="5">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b="1" kern="1200" dirty="0">
                          <a:solidFill>
                            <a:srgbClr val="3D2E32"/>
                          </a:solidFill>
                          <a:latin typeface="+mn-lt"/>
                          <a:ea typeface="+mn-ea"/>
                          <a:cs typeface="+mn-cs"/>
                        </a:rPr>
                        <a:t>Elaborar un estudio específico de impacto a beneficiarios directos e indirectos.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9807">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717635">
                <a:tc gridSpan="5">
                  <a:txBody>
                    <a:bodyPr/>
                    <a:lstStyle/>
                    <a:p>
                      <a:pPr algn="just">
                        <a:lnSpc>
                          <a:spcPct val="150000"/>
                        </a:lnSpc>
                      </a:pPr>
                      <a:r>
                        <a:rPr lang="es-MX" sz="1200" dirty="0">
                          <a:solidFill>
                            <a:srgbClr val="3D2E32"/>
                          </a:solidFill>
                        </a:rPr>
                        <a:t>“S</a:t>
                      </a:r>
                      <a:r>
                        <a:rPr lang="es-MX" sz="1200" i="1" dirty="0">
                          <a:solidFill>
                            <a:srgbClr val="3D2E32"/>
                          </a:solidFill>
                        </a:rPr>
                        <a:t>e están Implementando los Comités de Obras que son de gran utilidad para conocer el impacto a los beneficiarios directos e indirectos de las obras realizadas con los recursos del programa. Estos archivos se encuentran en físico y digital en el Instituto y se empiezan a publicar en el apartado de Participación Ciudadana que se encuentra en la Plataforma de Transparencia: </a:t>
                      </a:r>
                    </a:p>
                    <a:p>
                      <a:pPr algn="just">
                        <a:lnSpc>
                          <a:spcPct val="150000"/>
                        </a:lnSpc>
                      </a:pPr>
                      <a:endParaRPr lang="es-MX" sz="600" i="1" dirty="0">
                        <a:solidFill>
                          <a:srgbClr val="3D2E32"/>
                        </a:solidFill>
                        <a:hlinkClick r:id="rId7"/>
                      </a:endParaRPr>
                    </a:p>
                    <a:p>
                      <a:pPr algn="just">
                        <a:lnSpc>
                          <a:spcPct val="150000"/>
                        </a:lnSpc>
                      </a:pPr>
                      <a:r>
                        <a:rPr lang="es-MX" sz="1200" i="1" dirty="0">
                          <a:solidFill>
                            <a:srgbClr val="3D2E32"/>
                          </a:solidFill>
                          <a:hlinkClick r:id="rId7"/>
                        </a:rPr>
                        <a:t>https://consultapublicamx.inai.org.mx/vutweb/faces/view/consultaPublica.xhtml#tarjetaInformativa</a:t>
                      </a:r>
                      <a:r>
                        <a:rPr lang="es-MX" sz="1200" i="1" dirty="0">
                          <a:solidFill>
                            <a:srgbClr val="3D2E32"/>
                          </a:solidFill>
                        </a:rPr>
                        <a:t>”</a:t>
                      </a:r>
                      <a:endParaRPr lang="es-MX" sz="1200" i="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69807">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dirty="0">
                          <a:solidFill>
                            <a:srgbClr val="3D2E32"/>
                          </a:solidFill>
                          <a:latin typeface="+mn-lt"/>
                        </a:rPr>
                        <a:t>Comité de Obra.</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43251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52</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1301537518"/>
              </p:ext>
            </p:extLst>
          </p:nvPr>
        </p:nvGraphicFramePr>
        <p:xfrm>
          <a:off x="69956" y="864146"/>
          <a:ext cx="5607334" cy="4608512"/>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90701">
                  <a:extLst>
                    <a:ext uri="{9D8B030D-6E8A-4147-A177-3AD203B41FA5}">
                      <a16:colId xmlns:a16="http://schemas.microsoft.com/office/drawing/2014/main" val="20001"/>
                    </a:ext>
                  </a:extLst>
                </a:gridCol>
                <a:gridCol w="125792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946373">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Implementar un mecanismo que permita conocer la satisfacción de los beneficiarios del fondo y considerar los resultados obtenidos para la toma de decisiones y las estrategias para la mejora continua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4209">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5055">
                <a:tc gridSpan="5">
                  <a:txBody>
                    <a:bodyPr/>
                    <a:lstStyle/>
                    <a:p>
                      <a:pPr marL="0" algn="just" defTabSz="746966" rtl="0" eaLnBrk="1" latinLnBrk="0" hangingPunct="1"/>
                      <a:r>
                        <a:rPr lang="es-MX" sz="1200" b="1" kern="1200" dirty="0">
                          <a:solidFill>
                            <a:srgbClr val="3D2E32"/>
                          </a:solidFill>
                          <a:latin typeface="+mn-lt"/>
                          <a:ea typeface="+mn-ea"/>
                          <a:cs typeface="+mn-cs"/>
                        </a:rPr>
                        <a:t>Elaborar un estudio derivado de encuestas a los beneficiaros del fondo.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5055">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182765">
                <a:tc gridSpan="5">
                  <a:txBody>
                    <a:bodyPr/>
                    <a:lstStyle/>
                    <a:p>
                      <a:pPr algn="just">
                        <a:lnSpc>
                          <a:spcPct val="120000"/>
                        </a:lnSpc>
                      </a:pPr>
                      <a:r>
                        <a:rPr lang="es-MX" sz="1200" dirty="0">
                          <a:solidFill>
                            <a:srgbClr val="3D2E32"/>
                          </a:solidFill>
                        </a:rPr>
                        <a:t>“S</a:t>
                      </a:r>
                      <a:r>
                        <a:rPr lang="es-MX" sz="1200" i="1" dirty="0">
                          <a:solidFill>
                            <a:srgbClr val="3D2E32"/>
                          </a:solidFill>
                        </a:rPr>
                        <a:t>e están Implementando los Comités de Obras que son de gran utilidad para conocer el impacto a los beneficiarios directos e indirectos de las obras realizadas con los recursos del programa. Estos archivos se encuentran en físico y digital en el Instituto y se empiezan a publicar en el apartado de Participación Ciudadana que se encuentra en la Plataforma de Transparencia: </a:t>
                      </a:r>
                    </a:p>
                    <a:p>
                      <a:pPr algn="just">
                        <a:lnSpc>
                          <a:spcPct val="120000"/>
                        </a:lnSpc>
                      </a:pPr>
                      <a:endParaRPr lang="es-MX" sz="600" i="1" dirty="0">
                        <a:solidFill>
                          <a:srgbClr val="3D2E32"/>
                        </a:solidFill>
                        <a:hlinkClick r:id="rId7"/>
                      </a:endParaRPr>
                    </a:p>
                    <a:p>
                      <a:pPr algn="just">
                        <a:lnSpc>
                          <a:spcPct val="120000"/>
                        </a:lnSpc>
                      </a:pPr>
                      <a:r>
                        <a:rPr lang="es-MX" sz="1200" i="1" dirty="0">
                          <a:solidFill>
                            <a:srgbClr val="3D2E32"/>
                          </a:solidFill>
                          <a:hlinkClick r:id="rId7"/>
                        </a:rPr>
                        <a:t>https://consultapublicamx.inai.org.mx/vutweb/faces/view/consultaPublica.xhtml#tarjetaInformativa</a:t>
                      </a:r>
                      <a:r>
                        <a:rPr lang="es-MX" sz="1200" i="1" dirty="0">
                          <a:solidFill>
                            <a:srgbClr val="3D2E32"/>
                          </a:solidFill>
                        </a:rPr>
                        <a:t>”</a:t>
                      </a:r>
                      <a:endParaRPr lang="es-MX" sz="1200" i="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65055">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dirty="0">
                          <a:solidFill>
                            <a:srgbClr val="3D2E32"/>
                          </a:solidFill>
                          <a:latin typeface="+mn-lt"/>
                        </a:rPr>
                        <a:t>Comité de Obra.</a:t>
                      </a:r>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3485696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53</a:t>
            </a:fld>
            <a:endParaRPr lang="es-MX" sz="1000" dirty="0"/>
          </a:p>
        </p:txBody>
      </p:sp>
      <p:graphicFrame>
        <p:nvGraphicFramePr>
          <p:cNvPr id="12" name="11 Tabla"/>
          <p:cNvGraphicFramePr>
            <a:graphicFrameLocks noGrp="1"/>
          </p:cNvGraphicFramePr>
          <p:nvPr>
            <p:extLst>
              <p:ext uri="{D42A27DB-BD31-4B8C-83A1-F6EECF244321}">
                <p14:modId xmlns:p14="http://schemas.microsoft.com/office/powerpoint/2010/main" val="3146674676"/>
              </p:ext>
            </p:extLst>
          </p:nvPr>
        </p:nvGraphicFramePr>
        <p:xfrm>
          <a:off x="88003" y="902493"/>
          <a:ext cx="5607334" cy="3778076"/>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72654">
                  <a:extLst>
                    <a:ext uri="{9D8B030D-6E8A-4147-A177-3AD203B41FA5}">
                      <a16:colId xmlns:a16="http://schemas.microsoft.com/office/drawing/2014/main" val="20001"/>
                    </a:ext>
                  </a:extLst>
                </a:gridCol>
                <a:gridCol w="1275970">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70337">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Tener un adecuado proceso de monitoreo y seguimiento de los apoyos otorgados y del cumplimiento de condiciones establecidas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3527">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4406">
                <a:tc gridSpan="5">
                  <a:txBody>
                    <a:bodyPr/>
                    <a:lstStyle/>
                    <a:p>
                      <a:pPr marL="0" algn="just" defTabSz="746966" rtl="0" eaLnBrk="1" latinLnBrk="0" hangingPunct="1"/>
                      <a:r>
                        <a:rPr lang="es-MX" sz="1200" b="1" kern="1200" dirty="0">
                          <a:solidFill>
                            <a:srgbClr val="3D2E32"/>
                          </a:solidFill>
                          <a:latin typeface="+mn-lt"/>
                          <a:ea typeface="+mn-ea"/>
                          <a:cs typeface="+mn-cs"/>
                        </a:rPr>
                        <a:t>Elaborar un diagnóstico a los procesos de monitoreo y seguimiento.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4406">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630994">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lleva el monitoreo y seguimiento de las obras a través de los formatos que se publican en la Plataforma de Transparencia y que muestran la información de la obra desde el proceso de contratación hasta su finiquito,</a:t>
                      </a:r>
                      <a:r>
                        <a:rPr lang="es-MX" sz="1200" i="1" kern="1200" baseline="0" dirty="0">
                          <a:solidFill>
                            <a:srgbClr val="3D2E32"/>
                          </a:solidFill>
                          <a:latin typeface="+mn-lt"/>
                          <a:ea typeface="+mn-ea"/>
                          <a:cs typeface="+mn-cs"/>
                        </a:rPr>
                        <a:t> m</a:t>
                      </a:r>
                      <a:r>
                        <a:rPr lang="es-MX" sz="1200" i="1" kern="1200" dirty="0">
                          <a:solidFill>
                            <a:srgbClr val="3D2E32"/>
                          </a:solidFill>
                          <a:latin typeface="+mn-lt"/>
                          <a:ea typeface="+mn-ea"/>
                          <a:cs typeface="+mn-cs"/>
                        </a:rPr>
                        <a:t>ismos que se encuentran en el siguiente link: </a:t>
                      </a:r>
                    </a:p>
                    <a:p>
                      <a:pPr marL="0" algn="just" defTabSz="746966" rtl="0" eaLnBrk="1" latinLnBrk="0" hangingPunct="1">
                        <a:lnSpc>
                          <a:spcPct val="120000"/>
                        </a:lnSpc>
                      </a:pPr>
                      <a:endParaRPr lang="es-MX" sz="600" i="1" kern="1200" dirty="0">
                        <a:solidFill>
                          <a:srgbClr val="3D2E32"/>
                        </a:solidFill>
                        <a:latin typeface="+mn-lt"/>
                        <a:ea typeface="+mn-ea"/>
                        <a:cs typeface="+mn-cs"/>
                        <a:hlinkClick r:id="rId7"/>
                      </a:endParaRPr>
                    </a:p>
                    <a:p>
                      <a:pPr marL="0" algn="just" defTabSz="746966" rtl="0" eaLnBrk="1" latinLnBrk="0" hangingPunct="1">
                        <a:lnSpc>
                          <a:spcPct val="120000"/>
                        </a:lnSpc>
                      </a:pPr>
                      <a:r>
                        <a:rPr lang="es-MX" sz="1200" i="1" kern="1200" dirty="0">
                          <a:solidFill>
                            <a:srgbClr val="3D2E32"/>
                          </a:solidFill>
                          <a:latin typeface="+mn-lt"/>
                          <a:ea typeface="+mn-ea"/>
                          <a:cs typeface="+mn-cs"/>
                          <a:hlinkClick r:id="rId7"/>
                        </a:rPr>
                        <a:t>https://www.plataformadetransparencia.org.mx/web/guest/inicio</a:t>
                      </a:r>
                      <a:r>
                        <a:rPr lang="es-MX" sz="1200" i="1" kern="1200" dirty="0">
                          <a:solidFill>
                            <a:srgbClr val="3D2E32"/>
                          </a:solidFill>
                          <a:latin typeface="+mn-lt"/>
                          <a:ea typeface="+mn-ea"/>
                          <a:cs typeface="+mn-cs"/>
                        </a:rPr>
                        <a:t>”</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64406">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dirty="0">
                          <a:solidFill>
                            <a:srgbClr val="3D2E32"/>
                          </a:solidFill>
                          <a:latin typeface="+mn-lt"/>
                        </a:rPr>
                        <a:t>Formatos de Seguimiento de Obra.</a:t>
                      </a:r>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316161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54</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93970177"/>
              </p:ext>
            </p:extLst>
          </p:nvPr>
        </p:nvGraphicFramePr>
        <p:xfrm>
          <a:off x="81497" y="746371"/>
          <a:ext cx="5607334" cy="4798295"/>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351168">
                  <a:extLst>
                    <a:ext uri="{9D8B030D-6E8A-4147-A177-3AD203B41FA5}">
                      <a16:colId xmlns:a16="http://schemas.microsoft.com/office/drawing/2014/main" val="20001"/>
                    </a:ext>
                  </a:extLst>
                </a:gridCol>
                <a:gridCol w="1197456">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741999">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Mantener o aplicar un adecuado flujo de procesos operativos adecuados, considerando articulación, continuidad y eficiencia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24527">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403363">
                <a:tc gridSpan="5">
                  <a:txBody>
                    <a:bodyPr/>
                    <a:lstStyle/>
                    <a:p>
                      <a:pPr marL="0" algn="just" defTabSz="746966" rtl="0" eaLnBrk="1" latinLnBrk="0" hangingPunct="1"/>
                      <a:r>
                        <a:rPr lang="es-MX" sz="1200" b="1" kern="1200" dirty="0">
                          <a:solidFill>
                            <a:srgbClr val="3D2E32"/>
                          </a:solidFill>
                          <a:latin typeface="+mn-lt"/>
                          <a:ea typeface="+mn-ea"/>
                          <a:cs typeface="+mn-cs"/>
                        </a:rPr>
                        <a:t>Elaborar un diagnóstico para verificar el flujo de los procesos operativos.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403363">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70%</a:t>
                      </a:r>
                    </a:p>
                  </a:txBody>
                  <a:tcPr marL="97541" marR="97541" marT="53783" marB="53783" anchor="ctr"/>
                </a:tc>
                <a:extLst>
                  <a:ext uri="{0D108BD9-81ED-4DB2-BD59-A6C34878D82A}">
                    <a16:rowId xmlns:a16="http://schemas.microsoft.com/office/drawing/2014/main" val="10005"/>
                  </a:ext>
                </a:extLst>
              </a:tr>
              <a:tr h="1348196">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esta trabajando en el Manual de Procedimientos con el fin de verificar el adecuado flujo de los Procesos Operativos. una vez terminado se publicará como corresponde en el apartado de Normatividad de la Plataforma de Transparencia. El avance se encuentra en digital y en físico en el archivo del Instituto.”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403363">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dirty="0">
                          <a:solidFill>
                            <a:srgbClr val="3D2E32"/>
                          </a:solidFill>
                          <a:latin typeface="+mn-lt"/>
                        </a:rPr>
                        <a:t>Manual de Procedimientos.</a:t>
                      </a:r>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073484">
                <a:tc gridSpan="2">
                  <a:txBody>
                    <a:bodyPr/>
                    <a:lstStyle/>
                    <a:p>
                      <a:pPr marL="0" algn="l" defTabSz="746966" rtl="0" eaLnBrk="1" latinLnBrk="0" hangingPunct="1"/>
                      <a:r>
                        <a:rPr lang="es-MX" sz="1150" b="1"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endParaRPr lang="es-MX"/>
                    </a:p>
                  </a:txBody>
                  <a:tcP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150" dirty="0">
                          <a:solidFill>
                            <a:srgbClr val="3D2E32"/>
                          </a:solidFill>
                          <a:latin typeface="+mn-lt"/>
                        </a:rPr>
                        <a:t>El manual de Organización del ISIFE, se encuentra en proceso de elaboración para posteriormente presentárselo a la junta de gobierno para su análisis y posible aprobación.</a:t>
                      </a:r>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3233676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55</a:t>
            </a:fld>
            <a:endParaRPr lang="es-MX" sz="1000" dirty="0"/>
          </a:p>
        </p:txBody>
      </p:sp>
      <p:graphicFrame>
        <p:nvGraphicFramePr>
          <p:cNvPr id="13" name="12 Tabla"/>
          <p:cNvGraphicFramePr>
            <a:graphicFrameLocks noGrp="1"/>
          </p:cNvGraphicFramePr>
          <p:nvPr>
            <p:extLst>
              <p:ext uri="{D42A27DB-BD31-4B8C-83A1-F6EECF244321}">
                <p14:modId xmlns:p14="http://schemas.microsoft.com/office/powerpoint/2010/main" val="1592451935"/>
              </p:ext>
            </p:extLst>
          </p:nvPr>
        </p:nvGraphicFramePr>
        <p:xfrm>
          <a:off x="69957" y="935636"/>
          <a:ext cx="5607334" cy="4104973"/>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416670">
                  <a:extLst>
                    <a:ext uri="{9D8B030D-6E8A-4147-A177-3AD203B41FA5}">
                      <a16:colId xmlns:a16="http://schemas.microsoft.com/office/drawing/2014/main" val="20001"/>
                    </a:ext>
                  </a:extLst>
                </a:gridCol>
                <a:gridCol w="1131954">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82615">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Diseñar indicadores propios que sirvan como base ante propuestas de modificación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798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8637">
                <a:tc gridSpan="5">
                  <a:txBody>
                    <a:bodyPr/>
                    <a:lstStyle/>
                    <a:p>
                      <a:pPr marL="0" algn="just" defTabSz="746966" rtl="0" eaLnBrk="1" latinLnBrk="0" hangingPunct="1"/>
                      <a:r>
                        <a:rPr lang="es-MX" sz="1200" b="1" kern="1200" dirty="0">
                          <a:solidFill>
                            <a:srgbClr val="3D2E32"/>
                          </a:solidFill>
                          <a:latin typeface="+mn-lt"/>
                          <a:ea typeface="+mn-ea"/>
                          <a:cs typeface="+mn-cs"/>
                        </a:rPr>
                        <a:t>Diseñar y elaborar indicadores propios del ISIFE.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8637">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928467">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están trabajando los Indicadores que reflejan los números y por consecuente porcentajes derivados de las acciones de mejora que se llevan en el Instituto y que han de servir como propuestas de modificación en los distintos parámetros. Estos se encuentran en el siguiente link:</a:t>
                      </a:r>
                    </a:p>
                    <a:p>
                      <a:pPr marL="0" algn="just" defTabSz="746966" rtl="0" eaLnBrk="1" latinLnBrk="0" hangingPunct="1">
                        <a:lnSpc>
                          <a:spcPct val="120000"/>
                        </a:lnSpc>
                      </a:pPr>
                      <a:endParaRPr lang="es-MX" sz="600" i="1" kern="1200" dirty="0">
                        <a:solidFill>
                          <a:srgbClr val="3D2E32"/>
                        </a:solidFill>
                        <a:latin typeface="+mn-lt"/>
                        <a:ea typeface="+mn-ea"/>
                        <a:cs typeface="+mn-cs"/>
                        <a:hlinkClick r:id="rId7"/>
                      </a:endParaRPr>
                    </a:p>
                    <a:p>
                      <a:pPr marL="0" algn="just" defTabSz="746966" rtl="0" eaLnBrk="1" latinLnBrk="0" hangingPunct="1">
                        <a:lnSpc>
                          <a:spcPct val="120000"/>
                        </a:lnSpc>
                      </a:pPr>
                      <a:r>
                        <a:rPr lang="es-MX" sz="1200" i="1" kern="1200" dirty="0">
                          <a:solidFill>
                            <a:srgbClr val="3D2E32"/>
                          </a:solidFill>
                          <a:latin typeface="+mn-lt"/>
                          <a:ea typeface="+mn-ea"/>
                          <a:cs typeface="+mn-cs"/>
                          <a:hlinkClick r:id="rId7"/>
                        </a:rPr>
                        <a:t>http://saf.transparenciasinaloa.gob.mx/obligaciones-de-transparencia-de-la-secretaria-de-administracion-y-finanzas/</a:t>
                      </a:r>
                      <a:r>
                        <a:rPr lang="es-MX" sz="1200" i="1" kern="1200" dirty="0">
                          <a:solidFill>
                            <a:srgbClr val="3D2E32"/>
                          </a:solidFill>
                          <a:latin typeface="+mn-lt"/>
                          <a:ea typeface="+mn-ea"/>
                          <a:cs typeface="+mn-cs"/>
                        </a:rPr>
                        <a:t>“</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68637">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dirty="0">
                          <a:solidFill>
                            <a:srgbClr val="3D2E32"/>
                          </a:solidFill>
                          <a:latin typeface="+mn-lt"/>
                        </a:rPr>
                        <a:t>Indicadores.</a:t>
                      </a:r>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921773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56</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777267644"/>
              </p:ext>
            </p:extLst>
          </p:nvPr>
        </p:nvGraphicFramePr>
        <p:xfrm>
          <a:off x="69956" y="864146"/>
          <a:ext cx="5607334" cy="4392488"/>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290701">
                  <a:extLst>
                    <a:ext uri="{9D8B030D-6E8A-4147-A177-3AD203B41FA5}">
                      <a16:colId xmlns:a16="http://schemas.microsoft.com/office/drawing/2014/main" val="20001"/>
                    </a:ext>
                  </a:extLst>
                </a:gridCol>
                <a:gridCol w="125792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706458">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Replantear las metas planteadas en la MIR debido al bajo nivel de cumplimiento que presentan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01531">
                <a:tc gridSpan="5">
                  <a:txBody>
                    <a:bodyPr/>
                    <a:lstStyle/>
                    <a:p>
                      <a:pPr marL="0" algn="ctr" defTabSz="746966" rtl="0" eaLnBrk="1" latinLnBrk="0" hangingPunct="1">
                        <a:tabLst/>
                      </a:pPr>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81513">
                <a:tc gridSpan="5">
                  <a:txBody>
                    <a:bodyPr/>
                    <a:lstStyle/>
                    <a:p>
                      <a:pPr marL="0" algn="just" defTabSz="746966" rtl="0" eaLnBrk="1" latinLnBrk="0" hangingPunct="1"/>
                      <a:r>
                        <a:rPr lang="es-MX" sz="1200" b="1" kern="1200" dirty="0">
                          <a:solidFill>
                            <a:srgbClr val="3D2E32"/>
                          </a:solidFill>
                          <a:latin typeface="+mn-lt"/>
                          <a:ea typeface="+mn-ea"/>
                          <a:cs typeface="+mn-cs"/>
                        </a:rPr>
                        <a:t>Replantear las metas en la MIR.</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81513">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139960">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trabajó en la MIR y se presentó ante la Secretaría de Administración y Finanzas, la cual, se publicó en la página oficial del Gobierno del Estado en las siguientes direcciones: </a:t>
                      </a:r>
                    </a:p>
                    <a:p>
                      <a:pPr marL="0" algn="just" defTabSz="746966" rtl="0" eaLnBrk="1" latinLnBrk="0" hangingPunct="1">
                        <a:lnSpc>
                          <a:spcPct val="120000"/>
                        </a:lnSpc>
                      </a:pPr>
                      <a:endParaRPr lang="es-MX" sz="600" i="1" kern="1200" dirty="0">
                        <a:solidFill>
                          <a:srgbClr val="3D2E32"/>
                        </a:solidFill>
                        <a:latin typeface="+mn-lt"/>
                        <a:ea typeface="+mn-ea"/>
                        <a:cs typeface="+mn-cs"/>
                        <a:hlinkClick r:id="rId7"/>
                      </a:endParaRPr>
                    </a:p>
                    <a:p>
                      <a:pPr marL="0" algn="just" defTabSz="746966" rtl="0" eaLnBrk="1" latinLnBrk="0" hangingPunct="1">
                        <a:lnSpc>
                          <a:spcPct val="120000"/>
                        </a:lnSpc>
                      </a:pPr>
                      <a:r>
                        <a:rPr lang="es-MX" sz="1200" i="1" kern="1200" dirty="0">
                          <a:solidFill>
                            <a:srgbClr val="3D2E32"/>
                          </a:solidFill>
                          <a:latin typeface="+mn-lt"/>
                          <a:ea typeface="+mn-ea"/>
                          <a:cs typeface="+mn-cs"/>
                          <a:hlinkClick r:id="rId7"/>
                        </a:rPr>
                        <a:t>http://armonizacioncontable.sinaloa.gob.mx/detalle/organismo.aspx?id=25</a:t>
                      </a:r>
                      <a:endParaRPr lang="es-MX" sz="1200" i="1" kern="1200" dirty="0">
                        <a:solidFill>
                          <a:srgbClr val="3D2E32"/>
                        </a:solidFill>
                        <a:latin typeface="+mn-lt"/>
                        <a:ea typeface="+mn-ea"/>
                        <a:cs typeface="+mn-cs"/>
                      </a:endParaRPr>
                    </a:p>
                    <a:p>
                      <a:pPr marL="0" algn="just" defTabSz="746966" rtl="0" eaLnBrk="1" latinLnBrk="0" hangingPunct="1">
                        <a:lnSpc>
                          <a:spcPct val="120000"/>
                        </a:lnSpc>
                      </a:pPr>
                      <a:endParaRPr lang="es-MX" sz="600" i="1" kern="1200" dirty="0">
                        <a:solidFill>
                          <a:srgbClr val="3D2E32"/>
                        </a:solidFill>
                        <a:latin typeface="+mn-lt"/>
                        <a:ea typeface="+mn-ea"/>
                        <a:cs typeface="+mn-cs"/>
                        <a:hlinkClick r:id="rId8"/>
                      </a:endParaRPr>
                    </a:p>
                    <a:p>
                      <a:pPr marL="0" algn="just" defTabSz="746966" rtl="0" eaLnBrk="1" latinLnBrk="0" hangingPunct="1">
                        <a:lnSpc>
                          <a:spcPct val="120000"/>
                        </a:lnSpc>
                      </a:pPr>
                      <a:r>
                        <a:rPr lang="es-MX" sz="1200" i="1" kern="1200" dirty="0">
                          <a:solidFill>
                            <a:srgbClr val="3D2E32"/>
                          </a:solidFill>
                          <a:latin typeface="+mn-lt"/>
                          <a:ea typeface="+mn-ea"/>
                          <a:cs typeface="+mn-cs"/>
                          <a:hlinkClick r:id="rId8"/>
                        </a:rPr>
                        <a:t>http://saf.transparenciasinaloa.gob.mx/obligaciones-de-transparencia-de-la-secretaria-de-administracion-y-finanzas/</a:t>
                      </a:r>
                      <a:r>
                        <a:rPr lang="es-MX" sz="1200" i="1" kern="1200" dirty="0">
                          <a:solidFill>
                            <a:srgbClr val="3D2E32"/>
                          </a:solidFill>
                          <a:latin typeface="+mn-lt"/>
                          <a:ea typeface="+mn-ea"/>
                          <a:cs typeface="+mn-cs"/>
                        </a:rPr>
                        <a:t>”</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81513">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dirty="0">
                          <a:solidFill>
                            <a:srgbClr val="3D2E32"/>
                          </a:solidFill>
                          <a:latin typeface="+mn-lt"/>
                        </a:rPr>
                        <a:t>Matrices de Indicadores de Resultados.</a:t>
                      </a:r>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870092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96529" y="1368202"/>
            <a:ext cx="5170720" cy="1556140"/>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Asistencia Alimentaria (Despensas y Desayunos Escolares)</a:t>
            </a:r>
          </a:p>
        </p:txBody>
      </p:sp>
      <p:sp>
        <p:nvSpPr>
          <p:cNvPr id="13" name="12 CuadroTexto"/>
          <p:cNvSpPr txBox="1"/>
          <p:nvPr/>
        </p:nvSpPr>
        <p:spPr>
          <a:xfrm>
            <a:off x="1761925" y="4426223"/>
            <a:ext cx="2239927" cy="725143"/>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 responsable:</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Dirección de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Asistencia Alimentaria y Social</a:t>
            </a:r>
          </a:p>
        </p:txBody>
      </p:sp>
      <p:sp>
        <p:nvSpPr>
          <p:cNvPr id="11" name="10 CuadroTexto"/>
          <p:cNvSpPr txBox="1"/>
          <p:nvPr/>
        </p:nvSpPr>
        <p:spPr>
          <a:xfrm>
            <a:off x="527306" y="3348946"/>
            <a:ext cx="4709610" cy="632810"/>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800" b="1" dirty="0">
                <a:ln w="50800"/>
                <a:solidFill>
                  <a:srgbClr val="6E1828"/>
                </a:solidFill>
                <a:latin typeface="Montserrat" pitchFamily="50" charset="0"/>
              </a:rPr>
              <a:t>Desarrollo Integral de la Familia (DIF) Sinaloa</a:t>
            </a:r>
          </a:p>
        </p:txBody>
      </p:sp>
      <p:pic>
        <p:nvPicPr>
          <p:cNvPr id="12" name="35 Imagen">
            <a:extLst>
              <a:ext uri="{FF2B5EF4-FFF2-40B4-BE49-F238E27FC236}">
                <a16:creationId xmlns:a16="http://schemas.microsoft.com/office/drawing/2014/main" id="{E75DF73D-2A0F-4F04-A8A5-F68457E4B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798" y="212190"/>
            <a:ext cx="1921795" cy="762274"/>
          </a:xfrm>
          <a:prstGeom prst="rect">
            <a:avLst/>
          </a:prstGeom>
        </p:spPr>
      </p:pic>
      <p:sp>
        <p:nvSpPr>
          <p:cNvPr id="14"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6" name="1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820269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296194"/>
            <a:ext cx="5435483" cy="4464628"/>
          </a:xfrm>
          <a:prstGeom prst="rect">
            <a:avLst/>
          </a:prstGeom>
          <a:noFill/>
        </p:spPr>
        <p:txBody>
          <a:bodyPr wrap="square" lIns="78051" tIns="39025" rIns="78051" bIns="39025" rtlCol="0">
            <a:spAutoFit/>
          </a:bodyPr>
          <a:lstStyle/>
          <a:p>
            <a:pPr algn="just">
              <a:lnSpc>
                <a:spcPct val="150000"/>
              </a:lnSpc>
              <a:spcAft>
                <a:spcPts val="0"/>
              </a:spcAft>
            </a:pPr>
            <a:r>
              <a:rPr lang="es-MX" sz="1000" dirty="0">
                <a:latin typeface="Montserrat Light" pitchFamily="50" charset="0"/>
                <a:ea typeface="Calibri"/>
                <a:cs typeface="Times New Roman"/>
              </a:rPr>
              <a:t>El </a:t>
            </a:r>
            <a:r>
              <a:rPr lang="es-MX" sz="1000" b="1" dirty="0">
                <a:latin typeface="Montserrat Light" pitchFamily="50" charset="0"/>
                <a:ea typeface="Calibri"/>
                <a:cs typeface="Times New Roman"/>
              </a:rPr>
              <a:t>Sistema DIF Sinaloa</a:t>
            </a:r>
            <a:r>
              <a:rPr lang="es-MX" sz="1000" dirty="0">
                <a:latin typeface="Montserrat Light" pitchFamily="50" charset="0"/>
                <a:ea typeface="Calibri"/>
                <a:cs typeface="Times New Roman"/>
              </a:rPr>
              <a:t>, a través del presente programa,</a:t>
            </a:r>
            <a:r>
              <a:rPr lang="es-MX" sz="1000" b="1" dirty="0">
                <a:latin typeface="Montserrat Light" pitchFamily="50" charset="0"/>
                <a:ea typeface="Calibri"/>
                <a:cs typeface="Times New Roman"/>
              </a:rPr>
              <a:t> </a:t>
            </a:r>
            <a:r>
              <a:rPr lang="es-MX" sz="1000" dirty="0">
                <a:latin typeface="Montserrat Light" pitchFamily="50" charset="0"/>
                <a:ea typeface="Calibri"/>
                <a:cs typeface="Times New Roman"/>
              </a:rPr>
              <a:t>tiene como objetivo contribuir a la seguridad alimentaria de la población atendida mediante la implementación de programas alimentarios, con criterios de calidad nutricia, acompañados de acciones de orientación alimentaria y producción de alimentos, mediante los siguientes instrumentos:</a:t>
            </a:r>
          </a:p>
          <a:p>
            <a:pPr algn="just">
              <a:lnSpc>
                <a:spcPct val="150000"/>
              </a:lnSpc>
              <a:spcAft>
                <a:spcPts val="0"/>
              </a:spcAft>
            </a:pPr>
            <a:endParaRPr lang="es-MX" sz="1000" dirty="0">
              <a:latin typeface="Montserrat Light" pitchFamily="50" charset="0"/>
              <a:ea typeface="Calibri"/>
              <a:cs typeface="Times New Roman"/>
            </a:endParaRPr>
          </a:p>
          <a:p>
            <a:pPr marL="171450" indent="-171450" algn="just">
              <a:lnSpc>
                <a:spcPct val="150000"/>
              </a:lnSpc>
              <a:spcAft>
                <a:spcPts val="0"/>
              </a:spcAft>
              <a:buFont typeface="Wingdings" pitchFamily="2" charset="2"/>
              <a:buChar char="§"/>
            </a:pPr>
            <a:r>
              <a:rPr lang="es-MX" sz="1000" dirty="0">
                <a:latin typeface="Montserrat Light" pitchFamily="50" charset="0"/>
                <a:ea typeface="Calibri"/>
                <a:cs typeface="Times New Roman"/>
              </a:rPr>
              <a:t>Incrementar el número de apoyos alimentarios (distribución y entrega de despensas alimentarias),.</a:t>
            </a:r>
          </a:p>
          <a:p>
            <a:pPr marL="171450" indent="-171450" algn="just">
              <a:lnSpc>
                <a:spcPct val="150000"/>
              </a:lnSpc>
              <a:spcAft>
                <a:spcPts val="0"/>
              </a:spcAft>
              <a:buFont typeface="Wingdings" pitchFamily="2" charset="2"/>
              <a:buChar char="§"/>
            </a:pPr>
            <a:r>
              <a:rPr lang="es-MX" sz="1000" dirty="0">
                <a:latin typeface="Montserrat Light" pitchFamily="50" charset="0"/>
                <a:ea typeface="Calibri"/>
                <a:cs typeface="Times New Roman"/>
              </a:rPr>
              <a:t>Incrementar los desayunos escolares (desayunos escolares fríos y calientes),.</a:t>
            </a:r>
          </a:p>
          <a:p>
            <a:pPr marL="171450" indent="-171450" algn="just">
              <a:lnSpc>
                <a:spcPct val="150000"/>
              </a:lnSpc>
              <a:spcAft>
                <a:spcPts val="0"/>
              </a:spcAft>
              <a:buFont typeface="Wingdings" pitchFamily="2" charset="2"/>
              <a:buChar char="§"/>
            </a:pPr>
            <a:r>
              <a:rPr lang="es-MX" sz="1000" dirty="0">
                <a:latin typeface="Montserrat Light" pitchFamily="50" charset="0"/>
                <a:ea typeface="Calibri"/>
                <a:cs typeface="Times New Roman"/>
              </a:rPr>
              <a:t>Acciones de orientación alimentaria (nutrición y orientación alimentaria),.</a:t>
            </a:r>
          </a:p>
          <a:p>
            <a:pPr algn="just">
              <a:lnSpc>
                <a:spcPct val="150000"/>
              </a:lnSpc>
              <a:spcAft>
                <a:spcPts val="0"/>
              </a:spcAft>
            </a:pPr>
            <a:endParaRPr lang="es-MX" sz="1000" dirty="0">
              <a:latin typeface="Montserrat Light" pitchFamily="50" charset="0"/>
              <a:ea typeface="Calibri"/>
              <a:cs typeface="Times New Roman"/>
            </a:endParaRPr>
          </a:p>
          <a:p>
            <a:pPr algn="just">
              <a:lnSpc>
                <a:spcPct val="150000"/>
              </a:lnSpc>
              <a:spcAft>
                <a:spcPts val="0"/>
              </a:spcAft>
            </a:pPr>
            <a:r>
              <a:rPr lang="es-MX" sz="1000" dirty="0">
                <a:latin typeface="Montserrat Light" pitchFamily="50" charset="0"/>
                <a:ea typeface="Calibri"/>
                <a:cs typeface="Times New Roman"/>
              </a:rPr>
              <a:t>El programa contribuye al indicador sectorial de fortalecimiento a familias en desventaja, mediante el apoyo a la seguridad alimentaria de la población en condiciones de riesgo y vulnerabilidad y a la población escolar sujeta de asistencia social</a:t>
            </a:r>
          </a:p>
          <a:p>
            <a:pPr algn="just">
              <a:lnSpc>
                <a:spcPct val="150000"/>
              </a:lnSpc>
              <a:spcAft>
                <a:spcPts val="0"/>
              </a:spcAft>
            </a:pPr>
            <a:endParaRPr lang="es-MX" sz="1000" dirty="0">
              <a:latin typeface="Montserrat Light" pitchFamily="50" charset="0"/>
              <a:ea typeface="Calibri"/>
              <a:cs typeface="Times New Roman"/>
            </a:endParaRPr>
          </a:p>
          <a:p>
            <a:pPr algn="just">
              <a:lnSpc>
                <a:spcPct val="150000"/>
              </a:lnSpc>
              <a:spcAft>
                <a:spcPts val="0"/>
              </a:spcAft>
            </a:pPr>
            <a:r>
              <a:rPr lang="es-MX" sz="1000" dirty="0">
                <a:latin typeface="Montserrat Light" pitchFamily="50" charset="0"/>
                <a:ea typeface="Calibri"/>
                <a:cs typeface="Times New Roman"/>
              </a:rPr>
              <a:t>El programa va dirigido a niñas, niños, adolescentes, adultos, mujeres embarazadas, adultos mayores y personas con discapacidad, con el apoyo de despensas y desayunos escolares (fríos y calientes).</a:t>
            </a: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58</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36154"/>
            <a:ext cx="5280880" cy="263478"/>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2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3987588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356914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207211"/>
            <a:ext cx="5435483" cy="5849623"/>
          </a:xfrm>
          <a:prstGeom prst="rect">
            <a:avLst/>
          </a:prstGeom>
          <a:noFill/>
        </p:spPr>
        <p:txBody>
          <a:bodyPr wrap="square" lIns="78051" tIns="39025" rIns="78051" bIns="39025" rtlCol="0">
            <a:spAutoFit/>
          </a:bodyPr>
          <a:lstStyle/>
          <a:p>
            <a:pPr algn="just">
              <a:lnSpc>
                <a:spcPct val="150000"/>
              </a:lnSpc>
            </a:pPr>
            <a:r>
              <a:rPr lang="es-MX" sz="1000" dirty="0">
                <a:solidFill>
                  <a:srgbClr val="3D2E32"/>
                </a:solidFill>
                <a:latin typeface="Montserrat Light"/>
              </a:rPr>
              <a:t>El </a:t>
            </a:r>
            <a:r>
              <a:rPr lang="es-MX" sz="1000" b="1" dirty="0">
                <a:solidFill>
                  <a:srgbClr val="3D2E32"/>
                </a:solidFill>
                <a:latin typeface="Montserrat Light"/>
              </a:rPr>
              <a:t>Fondo de Aportaciones para los Servicios de </a:t>
            </a:r>
            <a:r>
              <a:rPr lang="es-MX" sz="1000" b="1" dirty="0" smtClean="0">
                <a:solidFill>
                  <a:srgbClr val="3D2E32"/>
                </a:solidFill>
                <a:latin typeface="Montserrat Light"/>
              </a:rPr>
              <a:t>Salud (FASSA)</a:t>
            </a:r>
            <a:r>
              <a:rPr lang="es-MX" sz="1000" dirty="0" smtClean="0">
                <a:solidFill>
                  <a:srgbClr val="3D2E32"/>
                </a:solidFill>
                <a:latin typeface="Montserrat Light"/>
              </a:rPr>
              <a:t> </a:t>
            </a:r>
            <a:r>
              <a:rPr lang="es-MX" sz="1000" dirty="0">
                <a:solidFill>
                  <a:srgbClr val="3D2E32"/>
                </a:solidFill>
                <a:latin typeface="Montserrat Light"/>
              </a:rPr>
              <a:t>tiene como principal objetivo, prestar los servicios de salud a la población abierta, es decir aquella que no se encuentra incorporada en ningún régimen de seguridad en salud, mediante la implementación de mecanismos que apoyen las actividades de protección contra riesgos sanitarios; la promoción de la salud y prevención de enfermedades; la mejora en la calidad de la atención y la seguridad en salud; así como el abasto y entrega oportuna y adecuada de medicamentos.</a:t>
            </a:r>
          </a:p>
          <a:p>
            <a:pPr algn="just">
              <a:lnSpc>
                <a:spcPct val="150000"/>
              </a:lnSpc>
            </a:pPr>
            <a:endParaRPr lang="es-MX" sz="1000" dirty="0">
              <a:solidFill>
                <a:srgbClr val="3D2E32"/>
              </a:solidFill>
              <a:latin typeface="Montserrat Light"/>
            </a:endParaRPr>
          </a:p>
          <a:p>
            <a:pPr algn="just">
              <a:lnSpc>
                <a:spcPct val="150000"/>
              </a:lnSpc>
            </a:pPr>
            <a:r>
              <a:rPr lang="es-MX" sz="1000" dirty="0">
                <a:solidFill>
                  <a:srgbClr val="3D2E32"/>
                </a:solidFill>
                <a:latin typeface="Montserrat Light"/>
              </a:rPr>
              <a:t>Para que este objetivo se lleve a cabo es necesario:</a:t>
            </a:r>
          </a:p>
          <a:p>
            <a:pPr marL="228600" indent="-228600" algn="just">
              <a:lnSpc>
                <a:spcPct val="150000"/>
              </a:lnSpc>
              <a:buFont typeface="Wingdings" pitchFamily="2" charset="2"/>
              <a:buChar char="§"/>
            </a:pPr>
            <a:r>
              <a:rPr lang="es-MX" sz="1000" dirty="0" smtClean="0">
                <a:solidFill>
                  <a:srgbClr val="3D2E32"/>
                </a:solidFill>
                <a:latin typeface="Montserrat Light"/>
              </a:rPr>
              <a:t>La </a:t>
            </a:r>
            <a:r>
              <a:rPr lang="es-MX" sz="1000" dirty="0">
                <a:solidFill>
                  <a:srgbClr val="3D2E32"/>
                </a:solidFill>
                <a:latin typeface="Montserrat Light"/>
              </a:rPr>
              <a:t>implementación  de mecanismos que apoyan las actividades de protección contra riesgos sanitarios,</a:t>
            </a:r>
          </a:p>
          <a:p>
            <a:pPr marL="228600" indent="-228600" algn="just">
              <a:lnSpc>
                <a:spcPct val="150000"/>
              </a:lnSpc>
              <a:buFont typeface="Wingdings" pitchFamily="2" charset="2"/>
              <a:buChar char="§"/>
            </a:pPr>
            <a:r>
              <a:rPr lang="es-MX" sz="1000" dirty="0">
                <a:solidFill>
                  <a:srgbClr val="3D2E32"/>
                </a:solidFill>
                <a:latin typeface="Montserrat Light"/>
              </a:rPr>
              <a:t>La promoción de la salud y la prevención  de enfermedades,</a:t>
            </a:r>
          </a:p>
          <a:p>
            <a:pPr marL="228600" indent="-228600" algn="just">
              <a:lnSpc>
                <a:spcPct val="150000"/>
              </a:lnSpc>
              <a:buFont typeface="Wingdings" pitchFamily="2" charset="2"/>
              <a:buChar char="§"/>
            </a:pPr>
            <a:r>
              <a:rPr lang="es-MX" sz="1000" dirty="0">
                <a:solidFill>
                  <a:srgbClr val="3D2E32"/>
                </a:solidFill>
                <a:latin typeface="Montserrat Light"/>
              </a:rPr>
              <a:t>La mejora en la calidad de la atención y la seguridad en salud,</a:t>
            </a:r>
          </a:p>
          <a:p>
            <a:pPr marL="228600" indent="-228600" algn="just">
              <a:lnSpc>
                <a:spcPct val="150000"/>
              </a:lnSpc>
              <a:buFont typeface="Wingdings" pitchFamily="2" charset="2"/>
              <a:buChar char="§"/>
            </a:pPr>
            <a:r>
              <a:rPr lang="es-MX" sz="1000" dirty="0">
                <a:solidFill>
                  <a:srgbClr val="3D2E32"/>
                </a:solidFill>
                <a:latin typeface="Montserrat Light"/>
              </a:rPr>
              <a:t>El abasto y entrega oportuna y adecuada de medicamentos.</a:t>
            </a:r>
          </a:p>
          <a:p>
            <a:pPr marL="228600" indent="-228600" algn="just">
              <a:lnSpc>
                <a:spcPct val="150000"/>
              </a:lnSpc>
              <a:buFont typeface="+mj-lt"/>
              <a:buAutoNum type="alphaLcParenR"/>
            </a:pPr>
            <a:endParaRPr lang="es-MX" sz="1000" dirty="0">
              <a:solidFill>
                <a:srgbClr val="3D2E32"/>
              </a:solidFill>
              <a:latin typeface="Montserrat Light"/>
            </a:endParaRPr>
          </a:p>
          <a:p>
            <a:pPr algn="just">
              <a:lnSpc>
                <a:spcPct val="150000"/>
              </a:lnSpc>
            </a:pPr>
            <a:r>
              <a:rPr lang="es-MX" sz="1000" dirty="0">
                <a:solidFill>
                  <a:srgbClr val="3D2E32"/>
                </a:solidFill>
                <a:latin typeface="Montserrat Light"/>
              </a:rPr>
              <a:t>En Sinaloa se contribuye al bienestar social e igualdad mediante la disminución de la Razón de Mortalidad Materna, a través de la atención de la incidencia de las causas directas e indirectas, los indicadores que se atienden son:</a:t>
            </a:r>
          </a:p>
          <a:p>
            <a:pPr marL="171450" indent="-171450" algn="just">
              <a:lnSpc>
                <a:spcPct val="150000"/>
              </a:lnSpc>
              <a:buFont typeface="Wingdings" pitchFamily="2" charset="2"/>
              <a:buChar char="§"/>
            </a:pPr>
            <a:r>
              <a:rPr lang="es-MX" sz="1000" dirty="0" smtClean="0">
                <a:solidFill>
                  <a:srgbClr val="3D2E32"/>
                </a:solidFill>
                <a:latin typeface="Montserrat Light"/>
              </a:rPr>
              <a:t>Tasa </a:t>
            </a:r>
            <a:r>
              <a:rPr lang="es-MX" sz="1000" dirty="0">
                <a:solidFill>
                  <a:srgbClr val="3D2E32"/>
                </a:solidFill>
                <a:latin typeface="Montserrat Light"/>
              </a:rPr>
              <a:t>de mortalidad por cáncer de </a:t>
            </a:r>
            <a:r>
              <a:rPr lang="es-MX" sz="1000" dirty="0" smtClean="0">
                <a:solidFill>
                  <a:srgbClr val="3D2E32"/>
                </a:solidFill>
                <a:latin typeface="Montserrat Light"/>
              </a:rPr>
              <a:t>mama.</a:t>
            </a:r>
            <a:endParaRPr lang="es-MX" sz="1000" dirty="0">
              <a:solidFill>
                <a:srgbClr val="3D2E32"/>
              </a:solidFill>
              <a:latin typeface="Montserrat Light"/>
            </a:endParaRPr>
          </a:p>
          <a:p>
            <a:pPr marL="171450" indent="-171450" algn="just">
              <a:lnSpc>
                <a:spcPct val="150000"/>
              </a:lnSpc>
              <a:buFont typeface="Wingdings" pitchFamily="2" charset="2"/>
              <a:buChar char="§"/>
            </a:pPr>
            <a:r>
              <a:rPr lang="es-MX" sz="1000" dirty="0">
                <a:solidFill>
                  <a:srgbClr val="3D2E32"/>
                </a:solidFill>
                <a:latin typeface="Montserrat Light"/>
              </a:rPr>
              <a:t>Razón de mortalidad materna de mujeres sin seguridad social.</a:t>
            </a:r>
          </a:p>
          <a:p>
            <a:pPr algn="just">
              <a:lnSpc>
                <a:spcPct val="150000"/>
              </a:lnSpc>
            </a:pPr>
            <a:endParaRPr lang="es-MX" sz="1000" dirty="0">
              <a:solidFill>
                <a:srgbClr val="3D2E32"/>
              </a:solidFill>
              <a:latin typeface="Montserrat Light"/>
            </a:endParaRPr>
          </a:p>
          <a:p>
            <a:pPr algn="just">
              <a:lnSpc>
                <a:spcPct val="150000"/>
              </a:lnSpc>
            </a:pPr>
            <a:r>
              <a:rPr lang="es-MX" sz="1000" dirty="0">
                <a:solidFill>
                  <a:srgbClr val="3D2E32"/>
                </a:solidFill>
                <a:latin typeface="Montserrat Light"/>
              </a:rPr>
              <a:t>La población sin seguridad social cuenta con acceso a atención  médica de profesionales de la salud en los Servicios Estatales de Salud, el indicador es el Porcentaje de nacidos vivos de madres sin seguridad social atendidas por personal médico.</a:t>
            </a: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04089"/>
            <a:ext cx="5280880" cy="248089"/>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100" b="1" dirty="0" smtClean="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endParaRPr lang="es-MX" sz="1100" b="1" dirty="0">
              <a:solidFill>
                <a:srgbClr val="861D31"/>
              </a:solidFill>
            </a:endParaRP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endParaRPr lang="es-MX" sz="1300" b="1" dirty="0" smtClean="0">
              <a:solidFill>
                <a:schemeClr val="bg1"/>
              </a:solidFill>
              <a:latin typeface="Montserrat Ultra Light" pitchFamily="50" charset="0"/>
            </a:endParaRPr>
          </a:p>
          <a:p>
            <a:pPr algn="ctr"/>
            <a:r>
              <a:rPr lang="es-MX" sz="1300" b="1" dirty="0" smtClean="0">
                <a:solidFill>
                  <a:schemeClr val="bg1"/>
                </a:solidFill>
                <a:latin typeface="Montserrat Ultra Light" pitchFamily="50" charset="0"/>
              </a:rPr>
              <a:t>de </a:t>
            </a:r>
            <a:r>
              <a:rPr lang="es-MX" sz="1300" b="1" dirty="0">
                <a:solidFill>
                  <a:schemeClr val="bg1"/>
                </a:solidFill>
                <a:latin typeface="Montserrat Ultra Light" pitchFamily="50" charset="0"/>
              </a:rPr>
              <a:t>Mejora (ASM)</a:t>
            </a:r>
          </a:p>
        </p:txBody>
      </p:sp>
    </p:spTree>
    <p:extLst>
      <p:ext uri="{BB962C8B-B14F-4D97-AF65-F5344CB8AC3E}">
        <p14:creationId xmlns:p14="http://schemas.microsoft.com/office/powerpoint/2010/main" val="14548493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60</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90644676"/>
              </p:ext>
            </p:extLst>
          </p:nvPr>
        </p:nvGraphicFramePr>
        <p:xfrm>
          <a:off x="81497" y="780670"/>
          <a:ext cx="5607334" cy="6208041"/>
        </p:xfrm>
        <a:graphic>
          <a:graphicData uri="http://schemas.openxmlformats.org/drawingml/2006/table">
            <a:tbl>
              <a:tblPr firstRow="1" bandRow="1">
                <a:tableStyleId>{2D5ABB26-0587-4C30-8999-92F81FD0307C}</a:tableStyleId>
              </a:tblPr>
              <a:tblGrid>
                <a:gridCol w="1214846">
                  <a:extLst>
                    <a:ext uri="{9D8B030D-6E8A-4147-A177-3AD203B41FA5}">
                      <a16:colId xmlns:a16="http://schemas.microsoft.com/office/drawing/2014/main" val="20000"/>
                    </a:ext>
                  </a:extLst>
                </a:gridCol>
                <a:gridCol w="296904">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44270">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Mejorar los mecanismos de supervisión y seguimiento de los Programas Alimentarios del SEDIF con los SMDIF, con el objeto de brindar una mejor atención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519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34497">
                <a:tc gridSpan="5">
                  <a:txBody>
                    <a:bodyPr/>
                    <a:lstStyle/>
                    <a:p>
                      <a:pPr marL="0" algn="just" defTabSz="746966" rtl="0" eaLnBrk="1" latinLnBrk="0" hangingPunct="1"/>
                      <a:r>
                        <a:rPr lang="es-MX" sz="1200" b="1" kern="1200" dirty="0">
                          <a:solidFill>
                            <a:srgbClr val="3D2E32"/>
                          </a:solidFill>
                          <a:latin typeface="+mn-lt"/>
                          <a:ea typeface="+mn-ea"/>
                          <a:cs typeface="+mn-cs"/>
                        </a:rPr>
                        <a:t>Supervisión por parte de los Coordinadores de Zona de la Dirección de Asistencia Alimentaria.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7982">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2211426">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“La supervisión a los Sistema Municipales se realizó en la medida de los recursos humanos y financieros, realizando supervisiones por parte de los Coordinadores de Zona de la Dirección de Asistencia Alimentaria consistentes en Supervisiones de Campo, Administrativas, entrega de insumos y de almacén, las cuales se realizaron de manera aleatoria, esto derivado de la pandemia generada por el virus COVID-19. </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Además, en la mejora de la supervisión de los Coordinadores de Zona se incluye la de trazabilidad de los productos en la cual se incluye lote y fecha de caducidad de los productos que llegan al Almacén de los SMDIF.”</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1096246">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lnSpc>
                          <a:spcPct val="120000"/>
                        </a:lnSpc>
                        <a:buFont typeface="+mj-lt"/>
                        <a:buAutoNum type="arabicPeriod"/>
                      </a:pPr>
                      <a:r>
                        <a:rPr lang="es-MX" sz="1200" i="0" kern="1200" dirty="0">
                          <a:solidFill>
                            <a:srgbClr val="3D2E32"/>
                          </a:solidFill>
                          <a:latin typeface="+mn-lt"/>
                          <a:ea typeface="+mn-ea"/>
                          <a:cs typeface="+mn-cs"/>
                        </a:rPr>
                        <a:t>Muestreo Supervisiones Administrativas 2020.</a:t>
                      </a:r>
                    </a:p>
                    <a:p>
                      <a:pPr marL="228600" indent="-228600" algn="just">
                        <a:lnSpc>
                          <a:spcPct val="120000"/>
                        </a:lnSpc>
                        <a:buFont typeface="+mj-lt"/>
                        <a:buAutoNum type="arabicPeriod"/>
                      </a:pPr>
                      <a:r>
                        <a:rPr lang="es-MX" sz="1200" i="0" kern="1200" dirty="0">
                          <a:solidFill>
                            <a:srgbClr val="3D2E32"/>
                          </a:solidFill>
                          <a:latin typeface="+mn-lt"/>
                          <a:ea typeface="+mn-ea"/>
                          <a:cs typeface="+mn-cs"/>
                        </a:rPr>
                        <a:t>Muestreo Supervisiones Almacenes 2020.</a:t>
                      </a:r>
                    </a:p>
                    <a:p>
                      <a:pPr marL="228600" indent="-228600" algn="just">
                        <a:lnSpc>
                          <a:spcPct val="120000"/>
                        </a:lnSpc>
                        <a:buFont typeface="+mj-lt"/>
                        <a:buAutoNum type="arabicPeriod"/>
                      </a:pPr>
                      <a:r>
                        <a:rPr lang="es-MX" sz="1200" i="0" kern="1200" dirty="0">
                          <a:solidFill>
                            <a:srgbClr val="3D2E32"/>
                          </a:solidFill>
                          <a:latin typeface="+mn-lt"/>
                          <a:ea typeface="+mn-ea"/>
                          <a:cs typeface="+mn-cs"/>
                        </a:rPr>
                        <a:t>Muestreo Supervisiones de Campo 2020.</a:t>
                      </a:r>
                    </a:p>
                    <a:p>
                      <a:pPr marL="228600" indent="-228600" algn="just">
                        <a:lnSpc>
                          <a:spcPct val="120000"/>
                        </a:lnSpc>
                        <a:buFont typeface="+mj-lt"/>
                        <a:buAutoNum type="arabicPeriod"/>
                      </a:pPr>
                      <a:r>
                        <a:rPr lang="es-MX" sz="1200" i="0" kern="1200" dirty="0">
                          <a:solidFill>
                            <a:srgbClr val="3D2E32"/>
                          </a:solidFill>
                          <a:latin typeface="+mn-lt"/>
                          <a:ea typeface="+mn-ea"/>
                          <a:cs typeface="+mn-cs"/>
                        </a:rPr>
                        <a:t>Muestreo Trazabilidad 2020</a:t>
                      </a:r>
                      <a:endParaRPr lang="es-MX" sz="1800" i="0" dirty="0"/>
                    </a:p>
                  </a:txBody>
                  <a:tcPr marL="97541" marR="97541" marT="53783" marB="53783" anchor="ctr">
                    <a:noFill/>
                  </a:tcP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848428">
                <a:tc>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gridSpan="4">
                  <a:txBody>
                    <a:bodyPr/>
                    <a:lstStyle/>
                    <a:p>
                      <a:pPr marL="0" marR="0" indent="0" algn="just" defTabSz="746966" rtl="0" eaLnBrk="1" fontAlgn="auto" latinLnBrk="0" hangingPunct="1">
                        <a:lnSpc>
                          <a:spcPct val="12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Asistencia Alimentaria evaluado durante el ejercicio fiscal 2019.</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bl>
          </a:graphicData>
        </a:graphic>
      </p:graphicFrame>
      <p:sp>
        <p:nvSpPr>
          <p:cNvPr id="10" name="9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621192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61</a:t>
            </a:fld>
            <a:endParaRPr lang="es-MX" sz="1000" dirty="0"/>
          </a:p>
        </p:txBody>
      </p:sp>
      <p:graphicFrame>
        <p:nvGraphicFramePr>
          <p:cNvPr id="15" name="14 Tabla"/>
          <p:cNvGraphicFramePr>
            <a:graphicFrameLocks noGrp="1"/>
          </p:cNvGraphicFramePr>
          <p:nvPr>
            <p:extLst>
              <p:ext uri="{D42A27DB-BD31-4B8C-83A1-F6EECF244321}">
                <p14:modId xmlns:p14="http://schemas.microsoft.com/office/powerpoint/2010/main" val="3619616752"/>
              </p:ext>
            </p:extLst>
          </p:nvPr>
        </p:nvGraphicFramePr>
        <p:xfrm>
          <a:off x="86549" y="864146"/>
          <a:ext cx="5610243" cy="3744416"/>
        </p:xfrm>
        <a:graphic>
          <a:graphicData uri="http://schemas.openxmlformats.org/drawingml/2006/table">
            <a:tbl>
              <a:tblPr firstRow="1" bandRow="1">
                <a:tableStyleId>{2D5ABB26-0587-4C30-8999-92F81FD0307C}</a:tableStyleId>
              </a:tblPr>
              <a:tblGrid>
                <a:gridCol w="1065778">
                  <a:extLst>
                    <a:ext uri="{9D8B030D-6E8A-4147-A177-3AD203B41FA5}">
                      <a16:colId xmlns:a16="http://schemas.microsoft.com/office/drawing/2014/main" val="20000"/>
                    </a:ext>
                  </a:extLst>
                </a:gridCol>
                <a:gridCol w="467465">
                  <a:extLst>
                    <a:ext uri="{9D8B030D-6E8A-4147-A177-3AD203B41FA5}">
                      <a16:colId xmlns:a16="http://schemas.microsoft.com/office/drawing/2014/main" val="20004"/>
                    </a:ext>
                  </a:extLst>
                </a:gridCol>
                <a:gridCol w="1570640">
                  <a:extLst>
                    <a:ext uri="{9D8B030D-6E8A-4147-A177-3AD203B41FA5}">
                      <a16:colId xmlns:a16="http://schemas.microsoft.com/office/drawing/2014/main" val="20001"/>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649076">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Incrementar la capacitación al personal que atiende los programas alimentarios en los SMDIF para mejorar la eficiencia en los mismos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7136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latin typeface="+mn-lt"/>
                          <a:ea typeface="+mn-ea"/>
                          <a:cs typeface="+mn-cs"/>
                        </a:rPr>
                        <a:t>Actividad</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2848">
                <a:tc gridSpan="5">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b="1" kern="1200" dirty="0">
                          <a:solidFill>
                            <a:srgbClr val="3D2E32"/>
                          </a:solidFill>
                          <a:latin typeface="+mn-lt"/>
                          <a:ea typeface="+mn-ea"/>
                          <a:cs typeface="+mn-cs"/>
                        </a:rPr>
                        <a:t>Programación de Capacitaciones.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52848">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noFill/>
                  </a:tcPr>
                </a:tc>
                <a:extLst>
                  <a:ext uri="{0D108BD9-81ED-4DB2-BD59-A6C34878D82A}">
                    <a16:rowId xmlns:a16="http://schemas.microsoft.com/office/drawing/2014/main" val="10005"/>
                  </a:ext>
                </a:extLst>
              </a:tr>
              <a:tr h="1443263">
                <a:tc gridSpan="5">
                  <a:txBody>
                    <a:bodyPr/>
                    <a:lstStyle/>
                    <a:p>
                      <a:pPr algn="just">
                        <a:lnSpc>
                          <a:spcPct val="120000"/>
                        </a:lnSpc>
                      </a:pPr>
                      <a:r>
                        <a:rPr lang="es-MX" sz="1200" i="1" dirty="0">
                          <a:solidFill>
                            <a:srgbClr val="3D2E32"/>
                          </a:solidFill>
                        </a:rPr>
                        <a:t>“Se capacitó al personal que atiende los Programas Alimentarios (Despensas) únicamente derivado del cambio de los tipos de despensas presentado por el SNDIF, para información a los encargados del programa, así como a los capturistas de los padrones para el conocimiento de las vertientes que se tiene que cubrir dentro del padrón para el SIIPG.”</a:t>
                      </a:r>
                      <a:endParaRPr lang="es-MX" sz="1200" i="1" dirty="0">
                        <a:solidFill>
                          <a:srgbClr val="3D2E32"/>
                        </a:solidFill>
                        <a:latin typeface="Montserrat Light" pitchFamily="50" charset="0"/>
                      </a:endParaRP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75019">
                <a:tc>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gridSpan="4">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dirty="0">
                          <a:solidFill>
                            <a:srgbClr val="3D2E32"/>
                          </a:solidFill>
                          <a:latin typeface="+mn-lt"/>
                        </a:rPr>
                        <a:t>Se anexa evidencia fotográfica (evento realizado en le mes de Julio en el auditorio del DIF Sinaloa).</a:t>
                      </a:r>
                    </a:p>
                  </a:txBody>
                  <a:tcPr marL="97541" marR="97541" marT="53783" marB="53783" anchor="ctr">
                    <a:lnL w="12700" cap="flat" cmpd="sng" algn="ctr">
                      <a:solidFill>
                        <a:schemeClr val="bg1"/>
                      </a:solidFill>
                      <a:prstDash val="solid"/>
                      <a:round/>
                      <a:headEnd type="none" w="med" len="med"/>
                      <a:tailEnd type="none" w="med" len="med"/>
                    </a:lnL>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1" name="10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975025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62</a:t>
            </a:fld>
            <a:endParaRPr lang="es-MX" sz="1000" dirty="0"/>
          </a:p>
        </p:txBody>
      </p:sp>
      <p:graphicFrame>
        <p:nvGraphicFramePr>
          <p:cNvPr id="15" name="14 Tabla"/>
          <p:cNvGraphicFramePr>
            <a:graphicFrameLocks noGrp="1"/>
          </p:cNvGraphicFramePr>
          <p:nvPr>
            <p:extLst>
              <p:ext uri="{D42A27DB-BD31-4B8C-83A1-F6EECF244321}">
                <p14:modId xmlns:p14="http://schemas.microsoft.com/office/powerpoint/2010/main" val="1242390678"/>
              </p:ext>
            </p:extLst>
          </p:nvPr>
        </p:nvGraphicFramePr>
        <p:xfrm>
          <a:off x="86549" y="864148"/>
          <a:ext cx="5610243" cy="4248470"/>
        </p:xfrm>
        <a:graphic>
          <a:graphicData uri="http://schemas.openxmlformats.org/drawingml/2006/table">
            <a:tbl>
              <a:tblPr firstRow="1" bandRow="1">
                <a:tableStyleId>{2D5ABB26-0587-4C30-8999-92F81FD0307C}</a:tableStyleId>
              </a:tblPr>
              <a:tblGrid>
                <a:gridCol w="1281802">
                  <a:extLst>
                    <a:ext uri="{9D8B030D-6E8A-4147-A177-3AD203B41FA5}">
                      <a16:colId xmlns:a16="http://schemas.microsoft.com/office/drawing/2014/main" val="20000"/>
                    </a:ext>
                  </a:extLst>
                </a:gridCol>
                <a:gridCol w="251441">
                  <a:extLst>
                    <a:ext uri="{9D8B030D-6E8A-4147-A177-3AD203B41FA5}">
                      <a16:colId xmlns:a16="http://schemas.microsoft.com/office/drawing/2014/main" val="20004"/>
                    </a:ext>
                  </a:extLst>
                </a:gridCol>
                <a:gridCol w="1570640">
                  <a:extLst>
                    <a:ext uri="{9D8B030D-6E8A-4147-A177-3AD203B41FA5}">
                      <a16:colId xmlns:a16="http://schemas.microsoft.com/office/drawing/2014/main" val="20001"/>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653742">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Incrementar la capacitación al personal que atiende los programas alimentarios en los SMDIF para mejorar la eficiencia en los mismos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74031">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latin typeface="+mn-lt"/>
                          <a:ea typeface="+mn-ea"/>
                          <a:cs typeface="+mn-cs"/>
                        </a:rPr>
                        <a:t>Actividad</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5384">
                <a:tc gridSpan="5">
                  <a:txBody>
                    <a:bodyPr/>
                    <a:lstStyle/>
                    <a:p>
                      <a:pPr marL="0" algn="just" defTabSz="746966" rtl="0" eaLnBrk="1" latinLnBrk="0" hangingPunct="1"/>
                      <a:r>
                        <a:rPr lang="es-MX" sz="1200" b="1" kern="1200" dirty="0">
                          <a:solidFill>
                            <a:srgbClr val="3D2E32"/>
                          </a:solidFill>
                          <a:latin typeface="+mn-lt"/>
                          <a:ea typeface="+mn-ea"/>
                          <a:cs typeface="+mn-cs"/>
                        </a:rPr>
                        <a:t>Capacitación a Encargados de Almacén.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55384">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590617">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“No se realizó capacitación a los encargados de Almacén, esto derivado de la pandemia generada por el virus COVID-19.  </a:t>
                      </a:r>
                    </a:p>
                    <a:p>
                      <a:pPr marL="0" algn="just" defTabSz="746966" rtl="0" eaLnBrk="1" latinLnBrk="0" hangingPunct="1">
                        <a:lnSpc>
                          <a:spcPct val="120000"/>
                        </a:lnSpc>
                      </a:pPr>
                      <a:endParaRPr lang="es-MX" sz="600" i="1" kern="1200" dirty="0">
                        <a:solidFill>
                          <a:srgbClr val="3D2E32"/>
                        </a:solidFill>
                        <a:latin typeface="+mn-lt"/>
                        <a:ea typeface="+mn-ea"/>
                        <a:cs typeface="+mn-cs"/>
                      </a:endParaRPr>
                    </a:p>
                    <a:p>
                      <a:pPr marL="0" algn="just" defTabSz="746966" rtl="0" eaLnBrk="1" latinLnBrk="0" hangingPunct="1">
                        <a:lnSpc>
                          <a:spcPct val="120000"/>
                        </a:lnSpc>
                      </a:pPr>
                      <a:r>
                        <a:rPr lang="es-MX" sz="1200" i="1" kern="1200" dirty="0">
                          <a:solidFill>
                            <a:srgbClr val="3D2E32"/>
                          </a:solidFill>
                          <a:latin typeface="+mn-lt"/>
                          <a:ea typeface="+mn-ea"/>
                          <a:cs typeface="+mn-cs"/>
                        </a:rPr>
                        <a:t>Se tiene programada para que durante el 2021 se realice una capacitación si es permitida presencial, dado el caso que no se pudiera se considerara realizarla vía zoom.”</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919312">
                <a:tc>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lnR w="12700" cap="flat" cmpd="sng" algn="ctr">
                      <a:solidFill>
                        <a:schemeClr val="bg1"/>
                      </a:solidFill>
                      <a:prstDash val="solid"/>
                      <a:round/>
                      <a:headEnd type="none" w="med" len="med"/>
                      <a:tailEnd type="none" w="med" len="med"/>
                    </a:lnR>
                  </a:tcPr>
                </a:tc>
                <a:tc gridSpan="4">
                  <a:txBody>
                    <a:bodyPr/>
                    <a:lstStyle/>
                    <a:p>
                      <a:pPr marL="0" marR="0" indent="0" algn="just" defTabSz="746966" rtl="0" eaLnBrk="1" fontAlgn="auto" latinLnBrk="0" hangingPunct="1">
                        <a:lnSpc>
                          <a:spcPct val="12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Asistencia Alimentaria evaluado durante el ejercicio fiscal 2019.</a:t>
                      </a:r>
                    </a:p>
                  </a:txBody>
                  <a:tcPr marL="97541" marR="97541" marT="53783" marB="53783" anchor="ctr">
                    <a:lnL w="12700" cap="flat" cmpd="sng" algn="ctr">
                      <a:solidFill>
                        <a:schemeClr val="bg1"/>
                      </a:solidFill>
                      <a:prstDash val="solid"/>
                      <a:round/>
                      <a:headEnd type="none" w="med" len="med"/>
                      <a:tailEnd type="none" w="med" len="med"/>
                    </a:lnL>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1" name="10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5785011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63</a:t>
            </a:fld>
            <a:endParaRPr lang="es-MX" sz="1000" dirty="0"/>
          </a:p>
        </p:txBody>
      </p:sp>
      <p:graphicFrame>
        <p:nvGraphicFramePr>
          <p:cNvPr id="15" name="14 Tabla"/>
          <p:cNvGraphicFramePr>
            <a:graphicFrameLocks noGrp="1"/>
          </p:cNvGraphicFramePr>
          <p:nvPr>
            <p:extLst>
              <p:ext uri="{D42A27DB-BD31-4B8C-83A1-F6EECF244321}">
                <p14:modId xmlns:p14="http://schemas.microsoft.com/office/powerpoint/2010/main" val="904314904"/>
              </p:ext>
            </p:extLst>
          </p:nvPr>
        </p:nvGraphicFramePr>
        <p:xfrm>
          <a:off x="86549" y="864146"/>
          <a:ext cx="5610243" cy="5616624"/>
        </p:xfrm>
        <a:graphic>
          <a:graphicData uri="http://schemas.openxmlformats.org/drawingml/2006/table">
            <a:tbl>
              <a:tblPr firstRow="1" bandRow="1">
                <a:tableStyleId>{2D5ABB26-0587-4C30-8999-92F81FD0307C}</a:tableStyleId>
              </a:tblPr>
              <a:tblGrid>
                <a:gridCol w="1209794">
                  <a:extLst>
                    <a:ext uri="{9D8B030D-6E8A-4147-A177-3AD203B41FA5}">
                      <a16:colId xmlns:a16="http://schemas.microsoft.com/office/drawing/2014/main" val="20000"/>
                    </a:ext>
                  </a:extLst>
                </a:gridCol>
                <a:gridCol w="323449">
                  <a:extLst>
                    <a:ext uri="{9D8B030D-6E8A-4147-A177-3AD203B41FA5}">
                      <a16:colId xmlns:a16="http://schemas.microsoft.com/office/drawing/2014/main" val="20004"/>
                    </a:ext>
                  </a:extLst>
                </a:gridCol>
                <a:gridCol w="1570640">
                  <a:extLst>
                    <a:ext uri="{9D8B030D-6E8A-4147-A177-3AD203B41FA5}">
                      <a16:colId xmlns:a16="http://schemas.microsoft.com/office/drawing/2014/main" val="20001"/>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651019">
                <a:tc gridSpan="5">
                  <a:txBody>
                    <a:bodyPr/>
                    <a:lstStyle/>
                    <a:p>
                      <a:pPr marL="0" algn="ctr" defTabSz="746966" rtl="0" eaLnBrk="1" latinLnBrk="0" hangingPunct="1"/>
                      <a:r>
                        <a:rPr lang="es-MX" sz="1300" kern="1200" dirty="0">
                          <a:solidFill>
                            <a:srgbClr val="861D31"/>
                          </a:solidFill>
                          <a:effectLst>
                            <a:outerShdw blurRad="38100" dist="38100" dir="2700000" algn="tl">
                              <a:srgbClr val="000000">
                                <a:alpha val="43137"/>
                              </a:srgbClr>
                            </a:outerShdw>
                          </a:effectLst>
                          <a:latin typeface="+mn-lt"/>
                          <a:ea typeface="+mn-ea"/>
                          <a:cs typeface="+mn-cs"/>
                        </a:rPr>
                        <a:t>Ofrecer más capacitaciones de Orientación Alimentaria al personal de nutrición de los SMDIF</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95008">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latin typeface="+mn-lt"/>
                          <a:ea typeface="+mn-ea"/>
                          <a:cs typeface="+mn-cs"/>
                        </a:rPr>
                        <a:t>Actividad</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75315">
                <a:tc gridSpan="5">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b="1" kern="1200" dirty="0">
                          <a:solidFill>
                            <a:srgbClr val="3D2E32"/>
                          </a:solidFill>
                          <a:latin typeface="+mn-lt"/>
                          <a:ea typeface="+mn-ea"/>
                          <a:cs typeface="+mn-cs"/>
                        </a:rPr>
                        <a:t>Capacitación de PEPS a las y los Nutriólogos de los SMDIF.</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75315">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50%</a:t>
                      </a:r>
                    </a:p>
                  </a:txBody>
                  <a:tcPr marL="97541" marR="97541" marT="53783" marB="53783" anchor="ctr">
                    <a:noFill/>
                  </a:tcPr>
                </a:tc>
                <a:extLst>
                  <a:ext uri="{0D108BD9-81ED-4DB2-BD59-A6C34878D82A}">
                    <a16:rowId xmlns:a16="http://schemas.microsoft.com/office/drawing/2014/main" val="10005"/>
                  </a:ext>
                </a:extLst>
              </a:tr>
              <a:tr h="2124066">
                <a:tc gridSpan="5">
                  <a:txBody>
                    <a:bodyPr/>
                    <a:lstStyle/>
                    <a:p>
                      <a:pPr algn="just">
                        <a:lnSpc>
                          <a:spcPct val="120000"/>
                        </a:lnSpc>
                      </a:pPr>
                      <a:r>
                        <a:rPr lang="es-MX" sz="1200" i="1" dirty="0">
                          <a:solidFill>
                            <a:srgbClr val="3D2E32"/>
                          </a:solidFill>
                        </a:rPr>
                        <a:t>“Se tenían programadas realizar 2 (dos) Capacitaciones durante el año 2020 a los nutriólogos de los Sistemas DIF Municipales, pero por motivo de la pandemia generada por el virus SARS-Cov2- (COVID 19) se realizó solo una capacitación en el mes de agosto vía Zoom, entregándoles el material a cada DIF Municipales para que las nutriólogas y nutriólogos de los SMDIF para que ellos a su vez repliquen el tema directamente a los beneficiarios de los espacios de alimentación encuentro y desarrollo así como a los beneficiarios en las distintas comunidades.”</a:t>
                      </a:r>
                      <a:endParaRPr lang="es-MX" sz="1200" i="1" dirty="0">
                        <a:solidFill>
                          <a:srgbClr val="3D2E32"/>
                        </a:solidFill>
                        <a:latin typeface="Montserrat Light" pitchFamily="50" charset="0"/>
                      </a:endParaRP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706160">
                <a:tc>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gridSpan="4">
                  <a:txBody>
                    <a:bodyPr/>
                    <a:lstStyle/>
                    <a:p>
                      <a:pPr marL="228600" marR="0" indent="-228600" algn="just" defTabSz="746966" rtl="0" eaLnBrk="1" fontAlgn="auto" latinLnBrk="0" hangingPunct="1">
                        <a:lnSpc>
                          <a:spcPct val="120000"/>
                        </a:lnSpc>
                        <a:spcBef>
                          <a:spcPts val="0"/>
                        </a:spcBef>
                        <a:spcAft>
                          <a:spcPts val="0"/>
                        </a:spcAft>
                        <a:buClrTx/>
                        <a:buSzTx/>
                        <a:buFont typeface="+mj-lt"/>
                        <a:buAutoNum type="arabicPeriod"/>
                        <a:tabLst/>
                        <a:defRPr/>
                      </a:pPr>
                      <a:r>
                        <a:rPr lang="es-MX" sz="1200" dirty="0">
                          <a:solidFill>
                            <a:srgbClr val="3D2E32"/>
                          </a:solidFill>
                          <a:latin typeface="+mn-lt"/>
                        </a:rPr>
                        <a:t>Lista de Asistencia Videoconferencia Orientación Alimentaria y evidencia fotográfica, así como material de PEPS.</a:t>
                      </a:r>
                    </a:p>
                  </a:txBody>
                  <a:tcPr marL="97541" marR="97541" marT="53783" marB="53783" anchor="ctr">
                    <a:lnL w="12700" cap="flat" cmpd="sng" algn="ctr">
                      <a:solidFill>
                        <a:schemeClr val="bg1"/>
                      </a:solidFill>
                      <a:prstDash val="solid"/>
                      <a:round/>
                      <a:headEnd type="none" w="med" len="med"/>
                      <a:tailEnd type="none" w="med" len="med"/>
                    </a:lnL>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989741">
                <a:tc>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lnR w="12700" cap="flat" cmpd="sng" algn="ctr">
                      <a:solidFill>
                        <a:schemeClr val="bg1"/>
                      </a:solidFill>
                      <a:prstDash val="solid"/>
                      <a:round/>
                      <a:headEnd type="none" w="med" len="med"/>
                      <a:tailEnd type="none" w="med" len="med"/>
                    </a:lnR>
                  </a:tcPr>
                </a:tc>
                <a:tc gridSpan="4">
                  <a:txBody>
                    <a:bodyPr/>
                    <a:lstStyle/>
                    <a:p>
                      <a:pPr marL="0" marR="0" indent="0" algn="just" defTabSz="746966" rtl="0" eaLnBrk="1" fontAlgn="auto" latinLnBrk="0" hangingPunct="1">
                        <a:lnSpc>
                          <a:spcPct val="12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Asistencia Alimentaria evaluado durante el ejercicio fiscal 2019.</a:t>
                      </a:r>
                    </a:p>
                  </a:txBody>
                  <a:tcPr marL="97541" marR="97541" marT="53783" marB="53783" anchor="ctr">
                    <a:lnL w="12700" cap="flat" cmpd="sng" algn="ctr">
                      <a:solidFill>
                        <a:schemeClr val="bg1"/>
                      </a:solidFill>
                      <a:prstDash val="solid"/>
                      <a:round/>
                      <a:headEnd type="none" w="med" len="med"/>
                      <a:tailEnd type="none" w="med" len="med"/>
                    </a:lnL>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1035982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555" y="1324230"/>
            <a:ext cx="4709610" cy="1556140"/>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Fabricas Comunitarias de Block</a:t>
            </a:r>
          </a:p>
        </p:txBody>
      </p:sp>
      <p:sp>
        <p:nvSpPr>
          <p:cNvPr id="13" name="12 CuadroTexto"/>
          <p:cNvSpPr txBox="1"/>
          <p:nvPr/>
        </p:nvSpPr>
        <p:spPr>
          <a:xfrm>
            <a:off x="2007988" y="4248522"/>
            <a:ext cx="1747805" cy="725143"/>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 responsable:</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Dirección de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Desarrollo Comunitario</a:t>
            </a:r>
          </a:p>
        </p:txBody>
      </p:sp>
      <p:sp>
        <p:nvSpPr>
          <p:cNvPr id="11" name="10 CuadroTexto"/>
          <p:cNvSpPr txBox="1"/>
          <p:nvPr/>
        </p:nvSpPr>
        <p:spPr>
          <a:xfrm>
            <a:off x="527306" y="3168402"/>
            <a:ext cx="4709610" cy="632810"/>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800" b="1" dirty="0">
                <a:ln w="50800"/>
                <a:solidFill>
                  <a:srgbClr val="6E1828"/>
                </a:solidFill>
                <a:latin typeface="Montserrat" pitchFamily="50" charset="0"/>
              </a:rPr>
              <a:t>Desarrollo Integral de la Familia (DIF) Sinaloa</a:t>
            </a:r>
          </a:p>
        </p:txBody>
      </p:sp>
      <p:pic>
        <p:nvPicPr>
          <p:cNvPr id="12" name="35 Imagen">
            <a:extLst>
              <a:ext uri="{FF2B5EF4-FFF2-40B4-BE49-F238E27FC236}">
                <a16:creationId xmlns:a16="http://schemas.microsoft.com/office/drawing/2014/main" id="{E75DF73D-2A0F-4F04-A8A5-F68457E4B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798" y="212190"/>
            <a:ext cx="1921795" cy="762274"/>
          </a:xfrm>
          <a:prstGeom prst="rect">
            <a:avLst/>
          </a:prstGeom>
        </p:spPr>
      </p:pic>
      <p:sp>
        <p:nvSpPr>
          <p:cNvPr id="14"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6" name="1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489515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255705"/>
            <a:ext cx="5344449" cy="2848801"/>
          </a:xfrm>
          <a:prstGeom prst="rect">
            <a:avLst/>
          </a:prstGeom>
          <a:noFill/>
        </p:spPr>
        <p:txBody>
          <a:bodyPr wrap="square" lIns="78051" tIns="39025" rIns="78051" bIns="39025" rtlCol="0">
            <a:spAutoFit/>
          </a:bodyPr>
          <a:lstStyle/>
          <a:p>
            <a:pPr algn="just">
              <a:lnSpc>
                <a:spcPct val="150000"/>
              </a:lnSpc>
              <a:spcAft>
                <a:spcPts val="0"/>
              </a:spcAft>
            </a:pPr>
            <a:r>
              <a:rPr lang="es-ES" sz="1000" dirty="0">
                <a:latin typeface="Montserrat Light" pitchFamily="50" charset="0"/>
                <a:ea typeface="Calibri"/>
                <a:cs typeface="Times New Roman"/>
              </a:rPr>
              <a:t>El </a:t>
            </a:r>
            <a:r>
              <a:rPr lang="es-ES" sz="1000" b="1" dirty="0">
                <a:latin typeface="Montserrat Light" pitchFamily="50" charset="0"/>
                <a:ea typeface="Calibri"/>
                <a:cs typeface="Times New Roman"/>
              </a:rPr>
              <a:t>Sistema DIF Sinaloa</a:t>
            </a:r>
            <a:r>
              <a:rPr lang="es-ES" sz="1000" dirty="0">
                <a:latin typeface="Montserrat Light" pitchFamily="50" charset="0"/>
                <a:ea typeface="Calibri"/>
                <a:cs typeface="Times New Roman"/>
              </a:rPr>
              <a:t>, a través de la Dirección de Desarrollo Comunitario, busca promover mediante la participación comunitaria, una vivienda digna a la población en situación de pobreza y disminuir el índice de hacinamiento en las comunidades, mediante la instalación de fabricas comunitarias de block, que permitan la autoconstrucción de paredes y techos fuertes, estableciendo los mecanismos para que la construcción de vivienda genere una participación social y organización comunitaria que respete el entorno ecológico, la preservación y el uso eficiente de los recursos naturales para propiciar la sustentabilidad ambiental.</a:t>
            </a:r>
          </a:p>
          <a:p>
            <a:pPr algn="just">
              <a:lnSpc>
                <a:spcPct val="150000"/>
              </a:lnSpc>
            </a:pPr>
            <a:endParaRPr lang="es-ES" sz="1000" dirty="0">
              <a:latin typeface="Montserrat Light" pitchFamily="50" charset="0"/>
              <a:ea typeface="Calibri"/>
              <a:cs typeface="Times New Roman"/>
            </a:endParaRPr>
          </a:p>
          <a:p>
            <a:pPr algn="just">
              <a:lnSpc>
                <a:spcPct val="150000"/>
              </a:lnSpc>
            </a:pPr>
            <a:r>
              <a:rPr lang="es-ES" sz="1000" dirty="0">
                <a:latin typeface="Montserrat Light" pitchFamily="50" charset="0"/>
                <a:ea typeface="Calibri"/>
                <a:cs typeface="Times New Roman"/>
              </a:rPr>
              <a:t>Este programa va dirigido a familias que habiten en comunidades de alta y muy alta marginación en el estado de Sinaloa, las cuales viven en condiciones precarias, hacinamiento y cuenten con terreno para construcción de su vivienda.</a:t>
            </a:r>
            <a:endParaRPr lang="es-MX" sz="1000" dirty="0">
              <a:latin typeface="Montserrat Light" pitchFamily="50" charset="0"/>
              <a:ea typeface="Calibri"/>
              <a:cs typeface="Times New Roman"/>
            </a:endParaRP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65</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36154"/>
            <a:ext cx="5280880" cy="263478"/>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2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642339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3364395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67</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3747556047"/>
              </p:ext>
            </p:extLst>
          </p:nvPr>
        </p:nvGraphicFramePr>
        <p:xfrm>
          <a:off x="69956" y="864146"/>
          <a:ext cx="5607334" cy="3744416"/>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362709">
                  <a:extLst>
                    <a:ext uri="{9D8B030D-6E8A-4147-A177-3AD203B41FA5}">
                      <a16:colId xmlns:a16="http://schemas.microsoft.com/office/drawing/2014/main" val="20001"/>
                    </a:ext>
                  </a:extLst>
                </a:gridCol>
                <a:gridCol w="1185915">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951685">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Mejorar los mecanismos de supervisión y seguimiento del proyecto por parte del SEDIF hacia los Comités, con el objeto de brindar una mejor atención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911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428479">
                <a:tc gridSpan="5">
                  <a:txBody>
                    <a:bodyPr/>
                    <a:lstStyle/>
                    <a:p>
                      <a:pPr marL="0" algn="just" defTabSz="746966" rtl="0" eaLnBrk="1" latinLnBrk="0" hangingPunct="1"/>
                      <a:r>
                        <a:rPr lang="es-MX" sz="1200" b="1" kern="1200" dirty="0">
                          <a:solidFill>
                            <a:srgbClr val="3D2E32"/>
                          </a:solidFill>
                          <a:latin typeface="+mn-lt"/>
                          <a:ea typeface="+mn-ea"/>
                          <a:cs typeface="+mn-cs"/>
                        </a:rPr>
                        <a:t>Supervisión a Comités de Fábricas Comunitarias de Block.</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6971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235720">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realizó la elaboración de una bitácora mensual por cada comité, en cada una de las comunidades beneficiadas con el proyecto Fábricas Comunitarias de Block, donde se informa la producción mensual, los días trabajados e inventario del consumo de los insumos entregados.”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369711">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buFont typeface="+mj-lt"/>
                        <a:buAutoNum type="arabicPeriod"/>
                      </a:pPr>
                      <a:r>
                        <a:rPr lang="es-MX" sz="1200" i="0" kern="1200" dirty="0">
                          <a:solidFill>
                            <a:srgbClr val="3D2E32"/>
                          </a:solidFill>
                          <a:latin typeface="+mn-lt"/>
                          <a:ea typeface="+mn-ea"/>
                          <a:cs typeface="+mn-cs"/>
                        </a:rPr>
                        <a:t>Bitácora del Proyecto Fabricas Comunitaria de Block.</a:t>
                      </a:r>
                      <a:endParaRPr lang="es-MX" sz="18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46202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68</a:t>
            </a:fld>
            <a:endParaRPr lang="es-MX" sz="1000" dirty="0"/>
          </a:p>
        </p:txBody>
      </p:sp>
      <p:graphicFrame>
        <p:nvGraphicFramePr>
          <p:cNvPr id="15" name="14 Tabla"/>
          <p:cNvGraphicFramePr>
            <a:graphicFrameLocks noGrp="1"/>
          </p:cNvGraphicFramePr>
          <p:nvPr>
            <p:extLst>
              <p:ext uri="{D42A27DB-BD31-4B8C-83A1-F6EECF244321}">
                <p14:modId xmlns:p14="http://schemas.microsoft.com/office/powerpoint/2010/main" val="1895322933"/>
              </p:ext>
            </p:extLst>
          </p:nvPr>
        </p:nvGraphicFramePr>
        <p:xfrm>
          <a:off x="68502" y="936154"/>
          <a:ext cx="5610243" cy="4104456"/>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242025">
                  <a:extLst>
                    <a:ext uri="{9D8B030D-6E8A-4147-A177-3AD203B41FA5}">
                      <a16:colId xmlns:a16="http://schemas.microsoft.com/office/drawing/2014/main" val="20001"/>
                    </a:ext>
                  </a:extLst>
                </a:gridCol>
                <a:gridCol w="1328615">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706451">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Incrementar el personal para obtener una mejor supervisión y seguimiento del Proyecto, de esta manera, obteniendo mejores resultados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04189">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625849">
                <a:tc gridSpan="5">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b="1" kern="1200" dirty="0">
                          <a:solidFill>
                            <a:srgbClr val="3D2E32"/>
                          </a:solidFill>
                          <a:latin typeface="+mn-lt"/>
                          <a:ea typeface="+mn-ea"/>
                          <a:cs typeface="+mn-cs"/>
                        </a:rPr>
                        <a:t>Reasignar actividades del personal existente en apoyo al Proyecto de Fábricas Comunitarias de Block.</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84038">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tc>
                <a:extLst>
                  <a:ext uri="{0D108BD9-81ED-4DB2-BD59-A6C34878D82A}">
                    <a16:rowId xmlns:a16="http://schemas.microsoft.com/office/drawing/2014/main" val="10005"/>
                  </a:ext>
                </a:extLst>
              </a:tr>
              <a:tr h="700323">
                <a:tc gridSpan="5">
                  <a:txBody>
                    <a:bodyPr/>
                    <a:lstStyle/>
                    <a:p>
                      <a:pPr algn="just">
                        <a:lnSpc>
                          <a:spcPct val="120000"/>
                        </a:lnSpc>
                      </a:pPr>
                      <a:r>
                        <a:rPr lang="es-MX" sz="1200" i="1" dirty="0">
                          <a:solidFill>
                            <a:srgbClr val="3D2E32"/>
                          </a:solidFill>
                        </a:rPr>
                        <a:t>“No se cuenta con el presupuesto para la contratación de nuevo personal para el seguimiento de las Fabricas Comunitarias de Block.”</a:t>
                      </a:r>
                      <a:endParaRPr lang="es-MX" sz="1200" i="1" dirty="0">
                        <a:solidFill>
                          <a:srgbClr val="3D2E32"/>
                        </a:solidFill>
                        <a:latin typeface="Montserrat Light" pitchFamily="50" charset="0"/>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1283606">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0" marR="0" indent="0" algn="just" defTabSz="746966" rtl="0" eaLnBrk="1" fontAlgn="auto" latinLnBrk="0" hangingPunct="1">
                        <a:lnSpc>
                          <a:spcPct val="12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Asistencia Alimentaria evaluado durante el ejercicio fiscal 2019.</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204129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69</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1049871625"/>
              </p:ext>
            </p:extLst>
          </p:nvPr>
        </p:nvGraphicFramePr>
        <p:xfrm>
          <a:off x="69956" y="864146"/>
          <a:ext cx="5607334" cy="3672408"/>
        </p:xfrm>
        <a:graphic>
          <a:graphicData uri="http://schemas.openxmlformats.org/drawingml/2006/table">
            <a:tbl>
              <a:tblPr firstRow="1" bandRow="1">
                <a:tableStyleId>{2D5ABB26-0587-4C30-8999-92F81FD0307C}</a:tableStyleId>
              </a:tblPr>
              <a:tblGrid>
                <a:gridCol w="938355">
                  <a:extLst>
                    <a:ext uri="{9D8B030D-6E8A-4147-A177-3AD203B41FA5}">
                      <a16:colId xmlns:a16="http://schemas.microsoft.com/office/drawing/2014/main" val="20000"/>
                    </a:ext>
                  </a:extLst>
                </a:gridCol>
                <a:gridCol w="573395">
                  <a:extLst>
                    <a:ext uri="{9D8B030D-6E8A-4147-A177-3AD203B41FA5}">
                      <a16:colId xmlns:a16="http://schemas.microsoft.com/office/drawing/2014/main" val="20004"/>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713436">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Dar mantenimiento preventivo constante a las máquinas que elaboran los blocks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0818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449483">
                <a:tc gridSpan="5">
                  <a:txBody>
                    <a:bodyPr/>
                    <a:lstStyle/>
                    <a:p>
                      <a:pPr marL="0" algn="just" defTabSz="746966" rtl="0" eaLnBrk="1" latinLnBrk="0" hangingPunct="1"/>
                      <a:r>
                        <a:rPr lang="es-MX" sz="1200" b="1" kern="1200" dirty="0">
                          <a:solidFill>
                            <a:srgbClr val="3D2E32"/>
                          </a:solidFill>
                          <a:latin typeface="+mn-lt"/>
                          <a:ea typeface="+mn-ea"/>
                          <a:cs typeface="+mn-cs"/>
                        </a:rPr>
                        <a:t>Mantenimiento a Máquinas Bloqueras.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87835">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1003255">
                <a:tc gridSpan="5">
                  <a:txBody>
                    <a:bodyPr/>
                    <a:lstStyle/>
                    <a:p>
                      <a:pPr marL="0" algn="just" defTabSz="746966" rtl="0" eaLnBrk="1" latinLnBrk="0" hangingPunct="1">
                        <a:lnSpc>
                          <a:spcPct val="120000"/>
                        </a:lnSpc>
                      </a:pPr>
                      <a:r>
                        <a:rPr lang="es-MX" sz="1200" i="1" kern="1200" dirty="0">
                          <a:solidFill>
                            <a:srgbClr val="3D2E32"/>
                          </a:solidFill>
                          <a:latin typeface="+mn-lt"/>
                          <a:ea typeface="+mn-ea"/>
                          <a:cs typeface="+mn-cs"/>
                        </a:rPr>
                        <a:t>“Se dio mantenimiento a las Fabricas Comunitarias de Block al finalizar el proceso de elaboración de block, esto con el objetivo de tener la fabrica comunitaria de Block en condiciones de uso en otra comunidad.”</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710214">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lnSpc>
                          <a:spcPct val="120000"/>
                        </a:lnSpc>
                        <a:buFont typeface="+mj-lt"/>
                        <a:buAutoNum type="arabicPeriod"/>
                      </a:pPr>
                      <a:r>
                        <a:rPr lang="es-MX" sz="1200" i="0" kern="1200" dirty="0">
                          <a:solidFill>
                            <a:srgbClr val="3D2E32"/>
                          </a:solidFill>
                          <a:latin typeface="+mn-lt"/>
                          <a:ea typeface="+mn-ea"/>
                          <a:cs typeface="+mn-cs"/>
                        </a:rPr>
                        <a:t>Contrato "SDS-062-2020 COMERCIALIZADORA SANALONA, S.A DE C.V. (MANTENIMIENTO DE MAQUINAS DE BLOCK)“.</a:t>
                      </a:r>
                      <a:endParaRPr lang="es-MX" sz="18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49050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48271" y="2643601"/>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16576370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15259" y="1462730"/>
            <a:ext cx="5453707" cy="1417640"/>
          </a:xfrm>
          <a:prstGeom prst="rect">
            <a:avLst/>
          </a:prstGeom>
          <a:noFill/>
        </p:spPr>
        <p:txBody>
          <a:bodyPr wrap="square" lIns="78051" tIns="39025" rIns="78051" bIns="39025" rtlCol="0">
            <a:spAutoFit/>
          </a:bodyPr>
          <a:lstStyle/>
          <a:p>
            <a:pPr algn="ctr"/>
            <a:r>
              <a:rPr lang="es-MX" sz="2900" b="1" dirty="0">
                <a:solidFill>
                  <a:srgbClr val="861D31"/>
                </a:solidFill>
                <a:effectLst>
                  <a:outerShdw blurRad="38100" dist="38100" dir="2700000" algn="tl">
                    <a:srgbClr val="000000">
                      <a:alpha val="43137"/>
                    </a:srgbClr>
                  </a:outerShdw>
                </a:effectLst>
                <a:latin typeface="Montserrat Semi Bold" pitchFamily="50" charset="0"/>
              </a:rPr>
              <a:t>Servicios descentralizados para la educación </a:t>
            </a:r>
          </a:p>
          <a:p>
            <a:pPr algn="ctr"/>
            <a:r>
              <a:rPr lang="es-MX" sz="2900" b="1" dirty="0">
                <a:solidFill>
                  <a:srgbClr val="861D31"/>
                </a:solidFill>
                <a:effectLst>
                  <a:outerShdw blurRad="38100" dist="38100" dir="2700000" algn="tl">
                    <a:srgbClr val="000000">
                      <a:alpha val="43137"/>
                    </a:srgbClr>
                  </a:outerShdw>
                </a:effectLst>
                <a:latin typeface="Montserrat Semi Bold" pitchFamily="50" charset="0"/>
              </a:rPr>
              <a:t>de los adultos</a:t>
            </a: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
        <p:nvSpPr>
          <p:cNvPr id="13" name="12 CuadroTexto"/>
          <p:cNvSpPr txBox="1"/>
          <p:nvPr/>
        </p:nvSpPr>
        <p:spPr>
          <a:xfrm>
            <a:off x="2116191" y="4046743"/>
            <a:ext cx="1531400" cy="1209891"/>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Áreas responsables:</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Departamento de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Acreditación</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Departamento de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Servicios Educativos</a:t>
            </a:r>
          </a:p>
        </p:txBody>
      </p:sp>
      <p:sp>
        <p:nvSpPr>
          <p:cNvPr id="11" name="10 CuadroTexto"/>
          <p:cNvSpPr txBox="1"/>
          <p:nvPr/>
        </p:nvSpPr>
        <p:spPr>
          <a:xfrm>
            <a:off x="527306" y="3110639"/>
            <a:ext cx="4709610" cy="632810"/>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800" b="1" dirty="0">
                <a:ln w="50800"/>
                <a:solidFill>
                  <a:srgbClr val="6E1828"/>
                </a:solidFill>
                <a:latin typeface="Montserrat" pitchFamily="50" charset="0"/>
              </a:rPr>
              <a:t>Instituto Sinaloense para la Educación de los Adultos (ISEA)</a:t>
            </a:r>
          </a:p>
        </p:txBody>
      </p:sp>
      <p:pic>
        <p:nvPicPr>
          <p:cNvPr id="12" name="Picture 2" descr="data:image/png;base64,iVBORw0KGgoAAAANSUhEUgAAANEAAADyCAMAAADk3NBFAAAAkFBMVEX///8AAAAFBQX8/PwICAj5+fmHh4cLCwsPDw/V1dUSEhLk5OT29vY3NzcbGxsREREwMDAjIyMqKiofHx/Jycnw8PAXFxfo6OjPz88lJSVAQEAsLCw7OztPT090dHTm5uZ7e3uVlZVaWlq3t7fAwMBsbGxiYmI/Pz+qqqqDg4Ozs7OSkpKgoKBISEhTU1Nubm7EFMQaAAAVFElEQVR4nO1diXqqOhAmBGSnLIKiYhGVuvv+b3czSUCtqIC4nF7nfsf2WkjyZyaTZZYIwoc+9KEP/Z8Iy/gx5WIMH/T3B1VxgeQHVSfjo3KfisgUFo8pONBmm84ySZbrRdcwH1NHKclG0GpxMoib3O1s0TEp8UbDwDi5zcrKCcutViKT4rTEP4GDRPrprHtsdD2YZLNVicBCdwAYRJHjyEHR/8u0Nut6ApH+78eolHJ4854gP4NRbZG5RKes+UWSgtAGC/8Ooq6PROkqIhC+2HiuNm9GGKafzXUGFeKndv8ByYMGJqgKIkqL0wn4HYlMNFlVOEhCaPL2Y0nG88oMorR5ey6Na6BBAH71lNm2OW1qMYgKXv/JS/I6ZApaPZGjTPKC91XisuzwVU4tyt4XkdBBtXkENHt1u8uJ7A+MJnDIO675lsqBtClthkh801lJFvpIaYRIQcpbKgcZWNQEEby1eUdE2GiChpP9hoAEYd0ckIi6r259Gfm3W34Z0fjVrS8hrTkggsh+5rFXRaq7ojtBJKJ3O0ohA7v6tqgU0ebNpiQsmG5jPHTllL6b/sa95vwR6UB6M0SYLBjuQUQoeDepW92LyHg1hlOiJ1qNEVFIb6bssDBpjEhiZ5X9V2P4TR9ER4gUCunNEN0zjt4V0aIxIkWlG0XtvSYkLMyaAsoR9V6N4ZSw0HS/J0qqrgKiN1vXCULQFJES2rqEkPV2iISfpohs+4vwKHl1+89p3OxoS9F9V5ckNH11+89p2gQR0Qt25KpE6r5f3f5zajSQREl3hz7RDNtXN7+M0mYsGjq+IqHJq1tfRtMmiPTIcmwyjN5Q6ARs2rUBSYo/Gji6+J4GFyx00FUfhhJESuhsBxEZRt03BCTIOBDrqTuiFrztzrIVtH1H6zJYgCZgVq0BSHUHaewBiwTzCd5pdQm86UJUw8YnKv5Pmo0Ii+bvay6fQc9XxEMUt5XOY1dFqFVXxVYJHGiqKgcJAO1TJ5TQ6tXtvkJYHlUbSmQM+VY2no9sFSXvqLkPZCiV8Ci6O5gn84FP9Nxb4yHUvY2HAAq97X6537o68oM3R0S35+IVjQd4vnwrHSfZD9EKrvG+LjQFzQ4nvzDlHrvewvmp8mU723kyTi1bR873+21dS0hTC6O5eEKSpKi67wzS+TjbekQpDIJXzUS1KsVCEBdsoUCIoAGpX6EdOYNdmqVbxyfz0BJ8QGsuFlrAD2sBs6awy5NiqqWcIWB03fajofWzjeP4x3FDFYX15yGTdMD93vzTGUzpNREJ2iG4ADik6iEAcizLcrwo/CI6ft+r39/kBXN6t1lmidDPul/PlA2RPzOLKwem34jIEVC2Hao6TFmpJtTXCbK2iVswy3Row/TdgvWNXDGqh8jqNKYcEvPhJImKxFTGvMYhN2ZxRNhYZczU2wYirozVZFX9KFcm/wnGZHQ+I+0WNBCkKoNg2PSmY5+PyrYQFUtqZ9mttlImI5hu43rT5W7IsXxZ6bpr0j9Wl7igu6byWyyBW5K6k07e0ELNynoHB71vwzB6lRc80Bs0eKi/2Z1V3zYiPnfuF1Bw5a5mj1WVNfaYsZgf1/gwRFQEaR1eZ1Zxq4Z5dCL5rNgDwWrsclETH47ohOIJK7+VADNYQQDobmdwrc5HImKDNaN6/W5ElH+BNqFT87WN8CMRFTFGw/G0BROdsUjpIeZZpNyhwkcjOqFtBxQzxjWmGgGeZxN2bzYe3qqB+3I8DREQ0esm9fyuTIAnmHU8ePvWCYUoPRERqCSJzsLevMbCgqDvb+KivTfq4L4cT+URJ6dDFxaYTpQlKOAPoAc0PuNUpJchYvPHdgICWIoINL1srMYhfbpGua9DxCfFMFuU72XMGZ9xLmu1snK5c8orpO6I3GT6DQtTU+arU7M/OV+qVQIkKspztXd5M+Bj0OmT7TTIoLFJFVRH0n4hUl7PIzHXYOnGmM4j9pV4tlSrUpBItvZvgKgdojtgVfddGzj8zyMCNIqih/5wtB2FLe1hi7JfgQdOLW3Xc6wt2DK+WkTUSPzvhUOELXQ9azQYjUaDeD5OPeWfljpRVMPI2ca7+MfxXN/1BlvLvx/R8mWAJEn3rTjL0q3lhiqTj9C+H1F/0xnHbMFS013hPiIMsp2YjJ3YikKyBhYH885mtdp02nF1D7QN+M/VMe7fC0hS/RFYmQYe6c5hp1+cadx9ll/s4YxOFYtkW4AUNRowKxNC+76cN6TlvDzBWoR8Hk+QPVHSo+0+2cdDFSUPi6gARn1nj0eDuH/NOJkPIrTt338ocxGRLJsYfM4eziNR0b2YDCErRBMs3H9wxocN7vWni8VipgU4l2FKmnN+KNguHqIUIsKh1PoKZ7keODmPwewcubKKgCfN2dgrqrCWXbk4EMY42D54PSQq7nY/Th1dPaTfofrAmK7H82zfWXR7tbLTYUHr8M4q9pju5LvoLQFfSNfUFiDV/snGO0dyjSOrGenj44e2m6r6gpRgJqcVsB/KxCyydwQjJD2MTcwDKnVChUVSUOOzuXF+tYfodK3SORoZ+nrZ2CffWHmkNMaG+jjBk/RhnKWOjbqsB6HVK79UH42DCvOtvCx3KBMVCTLh8Idw/1Eaj2we3EGajmwaIEsRCb0MlSkj8oV/K/sGTV90oa10QC0Lse48DFHoxOmPD/GxmGk4jdpdymSCfLWmiu8yIjO+6vEnonEOCVsPAYRgNbcbuCoyGIPwNdcpQLm/apPCWX62fKEAEXXyR2/7aDUislgYDDyd9L1sCtxx6tr6mHbyBUgyRK7dOBEUIW8Ml+74EcqBKDrnZxgqyOQ9b9wesOtLyyQZa7fbKCLdoFVBkPIjEKmu49hKHnSAzZvCLV5OzoOF0c02wt/nAhfwQfvKQVS+ouGxL26nypZseMkcXDW2MJ+WVg9AJIWuSzasLKOGXC3plYiW5Q45clStUqJXGQX6vQDOC1dC31ZE1KctlMlYrZasUCtdPFQMljxKd1HL+FOtcBbU90U3qhhrlc4IySP7cyZVT8jENDhmYtcywWlWqEAaF9a+cbWViQipEM5EDjJGVEOEkMO2Jvj7TgDnZUuKrkti7tJeI+pscTbNwt60mjJm3lNsSlKbNv1S2RAbKxWpGmoEDadnPMLVF2rksamAuaC2SwQRjV/mw7xGAsbwTIFjoY7hbcl51PZxK0VEpJo3qs6EV+KCWCUjU76kT/lCaNKo3VfKlxTYtPDpwawzO5zlJsdCpRo5JIdtxVpXdoDoEL5cSfHknbw803XVEPF0F6pce+hWa51EK+Dre6PaZMSeyRryiNvfFc6jxhl1LraOIppUR8TfKI0QrlQlt1Z7mPG17T0StA/VRERHnojicx5VGIYwAVIzzo4jahDTe6N9VASWOaLbuo5rxxKpE4TbZ3CkP/RQP1R5R26TizVQrvDWVcl7JUpf4BIgkm3fGY+Smx0CNlE/hDpXfD5q26DJEf1wbXV7QoEm2SogOkuGQDOv3NruKbobhVJhf8fCvh0gR1VQRGp1sZF03/8qddvAwu2Vqqj6jgeIvPwQwLv+Qn3iupiHzd9cmLHsDoAoKtvGbq+/TQ81RkNYGifsBbNpapNrTRTh6IcfHPRvIpL0yIpgaJemkVxcf59a3bYexNl0+XFQ+wdcPJfdmlVwayBB6gBrBIH25YcnZBl1BRJRKtE2HbhEseyYXxnLh98yiXS7YnGbweT6wxAkHNMmeeVndhN08bBOpFHtWWrBDnPKt7DyTeffZkTaYFC7Hmwpr52HKqGz241sETJwlJ0zYFm/aLwDU/wgm2+Bw7v8hZbXQMfEWihfC+oWkUQAZTuPzLBeUMojE88g6XHZy6Kqe9t9QoPAVSN/+YFGZheSG2AZB+5FqZGAQ3tIHSDBnrxM6OhFEb94JHJvI3sY75PMgslskR9AVj2YaEBcsjGcFSjlVgnpy3bS8TiOyC4+u+wzj480eBHDqqhh9JMmCekOwuCEPyqfw2+TRtzMise/RgJvlULalCXJLtIVFPYuGydw4By/CgG5qm5HVpyN9zsHAGX5CJSNSmdpzYgUPGWBslg+MmMXfUwWL9YO/De8kE4ml22XGAf05JwWQV31Qp+F5O5+IjilyUy+H8fC/LEG88hkiHiLOCIaWqvbLoQ97zNoEwjodWusmRbDA1xd7chzRj8jxwUGoY4ssNAoue3t6zl18hO44CSyliyW3eFou0t3Ayo0t28NOD4Ooe67oe/b4Rfs9NyVwG8swpB25tHUzeXG3B86mezQqIen40Q2CI3Vv2laBrvnUafAzl9iIR7j4vIvGcu7R7vSkOJNvhY6OaERwQmXkC7B3nVfxVgO1M14oXThCG2XxsVyHW5SqHk5SzNI26AYIL1xDjPXD7B9j2cVw57hKW1ylGBP3YGDh1zESwrrJ7gOks7Mco8Q8tNIfk/+u5nMbLVVEFHkQX+1XiadyVQLhMKbhQ6k9ePm1mNEIkplJlM07tGcJYXaU9OFUT0Y9TpYGZsPWHJfom1PkI8ly9S609W0f2VKrY1IFnoPVwoHElEE59mFQ1ox78iVA2tv06JmtrB7IaF1DiOPD+auKO343wpas9ChuyB5Mxb5+4h0KP3sgWu5K5i206u+P01Jo6kWXhAMAhOFvey36H5rGv3ZZt76QVZdCtPJtG/0esbs7ujoJyrry3S8ub47bXYn38q+IProQHmsEFli/svROuX0QfRB9Hz6IHpjRK/IOPFY4lF3fwvR3+LRK3NoPIY+iD6Ink8fRB9EzyfuffeXEP09Hv09RO+RAak9AgPfn8muAwRpwfVyx7N/DlGeSDt0I1ttFZHYLBvT3WgkiVnth4PdwBfbQyTmNtknwRJRnuP8i+addkbbLNkP9DbzBVFAEAcgFUnVH4Ml98MgnNFt3408x7Gs0Wi7y+Zx1GK+oJxJBT0I1TFjPG8IaBxn6EWuC/nBoxZOiZen1YmcT/BPElsUQhHxsml2cxewAHlR5NphyLy6kZp2pnffidLdD8Ki9woDPK2bojpmVyNsxa0AuZRRvgBjKJgvDsaL11OjLSuSacwmuTedeNQQNq44LJEBq2dHLwrhjKFS5gAYl7q6cC+DbD3rUQNSO5a+3AAa9BfJ7rdXQdEkdl1BDW0o5q8epIyPGIJFVzkYbz7p9lgrZFwnLXh1eMFsM7fUvE2FG57IpLBg2BVU+fPM1833QZcxMfNcBoZ1m5Vtus+4AoVWEWjTzu8gvkIX5oOrUPK/wbCbNJhi5uMfhkyo62zhhlA0XvRZeOIz7tcgnDdZNUF3MY6VM1z58DqZuQ7efgTLQcqAMSBlYS5lKE4WeYLtujmOWyKzN51k0S8mHKFiWp7fC6KGNlw7AYyBITP0/NAGMJQzymi5MOrdAvEY4mK4WJ74OoiHNRlTGnDFCdyhwca/F7nH4x/Fnan2DmCA2J0FTDiI1tifhl8cppqv0Pf4kOHDnw0ZL13PWORHKzeYPIJMYzrZ8Ygzkea5l2h+StAEhDG2nksZ0tPJLHhLDL+ItrFHJq/4IIEIohyAuOaLyDTzjldZXiKQHxZLP9tkv+/2Hc0XfZNnFpHbuDDg+US0RoeNLo9o5tN15vN1cwvEZ5Tvbp+5iv/7hKkOOyRy/PfpL2D40Ic+9P+gP6F0T+jvIfrQhz50N2EeuQQnkYEGpxuHfU2hNK5oDxbAYWg9XFyhRj9ZxNTZtZI8TMI0jEOaXdaMu5Hk7SHFW5Y1XAsyjfHT54YgxHA2ZTmJIGyG8Nvw+zIkALKArKj2xhQM37KifmBbzlwQEsexA1nzaAkLQehGluV/w8mWMVYQUjMNbrFhVXVaW/Ri6FE4s1lCFkN2Pvct8FjgeeG0fy3qkUZw8pwxGvzo0mwVJk0WFuQx9wnPqWTAkSC3HqBvnKdwyVpLXU4bCog6whKJyPJohjkrr4ZmSJNolPHFErAZQaihKooooMmnuiZ8rggikeCaslDrmCPq8aQwPtSRCpAyGEkKGrQ2Kx4hApnrbxCkGYTatpvJlOVOUkSWT/cSIgpDAFha74AopTwyCQOZC2qBSBAgkGYCSTpsEy/YMRlq7dbsI0Qgav0JFRBANBZ4fqvtD5W/SyRDNiPSYPg4RoQChgjkdk5/K3gEF/NtqDQaILFoj4pEfa0ighi+HaYRdTkiIuUSynaQde6imGOWkxGyQZvCkdShVUJxQArKNfDvgAh+LjgieAjy0nQvld8Y0RICYSXkaNhkiHazaZdmjOlAX19BJBPuKgoay6bJ2MURpR2KCIRrSrMyTHOpO0YEsj4jimVzqfzGiDqQa5IMUbTiPKKaARLFTiBHSu8Kj0hTJfKma8jHiMQQGisL5OWRBsUcxtExIqL2VI1IQtI6oqUAubbBXjURckRzIuUSWoC2uByFD+eRG9YZ2gERjdqErI8B+RwEILyliEwF9AM80zqijmDiYI4g41A3R5QKe9KUKTDqLHHhoQSQNs0HjWjjA49cdmIsg9zGmBQTlyIyyJ994KPTuq5jCS1XEKeVUUQJ/GVHJLzfJR9niQsLktkqag/T1uyg6zpsFpVXBMyepjItQ/TdpVhBzd5t9/+NqANLn0iDWr1C18kW9J6DjtLunCPCZOnjOEIGCg+6HBARfcJWGzIMQn/0BdNvia77BsD2KDxKH9wiIjof0U4uEAU0tg7+Da6s69h8BPnukpxHBNGMmi3wnvpBwCQLvSWi7xNEvTVzk6B5XFtHBPaTflAgmvcMQ0PMTqeAGr5UAu4ViJYHqVsGtJ14h2iyRDLKVjSVV98whJ8c0Ze5LxCdpd1rjghzRDB9JEuaSDLPLABSbgU9j3x5cU4nEyvE0y5AVy9yzQA51mi2axNWPLMApli67iFVWZAYBmWQJdCC9PVoEWyQVGRgvh8RmekZoj6tjya6yhFBTRYo85I8f0d9sqSshJzD33QcBbSBsKBDPWCwJkBBKU+3NoAVukTDYFcC1SewmiXLkpZ8TgSBTusoIYqO+WZ0cJEjF0a3K8AseFkowDzB8nr4M7abmIHojpkmp6NFgzwWyOYpboZkzcq2LRuWQXrKMsS3ZNug2QMMuBMeg/F4sp4aZMEDl8TTL+FDkOmvl4vA9GKczcwk/IZHTZmWR4sN6BdCUPxOiLxAa+qBXRe+Z39uaT/x987q/h6iD33oQ3+ETtTTw00ltytoIxdO8csTTD/PQHQoih1Wf+hDH/pQHfoPEjxZc7TqKloAAAAASUVORK5CYII=">
            <a:extLst>
              <a:ext uri="{FF2B5EF4-FFF2-40B4-BE49-F238E27FC236}">
                <a16:creationId xmlns:a16="http://schemas.microsoft.com/office/drawing/2014/main" id="{9C4AD6D3-7146-401A-800D-862BF82A5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124" y="81400"/>
            <a:ext cx="895467" cy="1143411"/>
          </a:xfrm>
          <a:prstGeom prst="rect">
            <a:avLst/>
          </a:prstGeom>
          <a:noFill/>
          <a:extLst>
            <a:ext uri="{909E8E84-426E-40DD-AFC4-6F175D3DCCD1}">
              <a14:hiddenFill xmlns:a14="http://schemas.microsoft.com/office/drawing/2010/main">
                <a:solidFill>
                  <a:srgbClr val="FFFFFF"/>
                </a:solidFill>
              </a14:hiddenFill>
            </a:ext>
          </a:extLst>
        </p:spPr>
      </p:pic>
      <p:sp>
        <p:nvSpPr>
          <p:cNvPr id="14"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3904977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40" y="1211572"/>
            <a:ext cx="5344449" cy="3310466"/>
          </a:xfrm>
          <a:prstGeom prst="rect">
            <a:avLst/>
          </a:prstGeom>
          <a:noFill/>
        </p:spPr>
        <p:txBody>
          <a:bodyPr wrap="square" lIns="78051" tIns="39025" rIns="78051" bIns="39025" rtlCol="0">
            <a:spAutoFit/>
          </a:bodyPr>
          <a:lstStyle/>
          <a:p>
            <a:pPr algn="just">
              <a:lnSpc>
                <a:spcPct val="150000"/>
              </a:lnSpc>
            </a:pPr>
            <a:r>
              <a:rPr lang="es-MX" sz="1000" dirty="0">
                <a:latin typeface="Montserrat Light" pitchFamily="50" charset="0"/>
              </a:rPr>
              <a:t>El </a:t>
            </a:r>
            <a:r>
              <a:rPr lang="es-MX" sz="1000" b="1" dirty="0">
                <a:latin typeface="Montserrat Light" pitchFamily="50" charset="0"/>
              </a:rPr>
              <a:t>Instituto Sinaloense para la Educación de los Adultos (ISEA)</a:t>
            </a:r>
            <a:r>
              <a:rPr lang="es-MX" sz="1000" dirty="0">
                <a:latin typeface="Montserrat Light" pitchFamily="50" charset="0"/>
              </a:rPr>
              <a:t>, brinda los servicios educativos a la población a través de Unidades Operativas establecidas en todo el Estado y mediante el desarrollo de las siguientes actividades:</a:t>
            </a:r>
          </a:p>
          <a:p>
            <a:pPr algn="just">
              <a:lnSpc>
                <a:spcPct val="150000"/>
              </a:lnSpc>
            </a:pPr>
            <a:endParaRPr lang="es-MX" sz="1000" dirty="0">
              <a:latin typeface="Montserrat Light" pitchFamily="50" charset="0"/>
            </a:endParaRPr>
          </a:p>
          <a:p>
            <a:pPr marL="171450" indent="-171450" algn="just">
              <a:lnSpc>
                <a:spcPct val="150000"/>
              </a:lnSpc>
              <a:buFont typeface="Wingdings" pitchFamily="2" charset="2"/>
              <a:buChar char="§"/>
            </a:pPr>
            <a:r>
              <a:rPr lang="es-MX" sz="1000" dirty="0">
                <a:latin typeface="Montserrat Light" pitchFamily="50" charset="0"/>
              </a:rPr>
              <a:t>Incorporación</a:t>
            </a:r>
          </a:p>
          <a:p>
            <a:pPr marL="171450" indent="-171450" algn="just">
              <a:lnSpc>
                <a:spcPct val="150000"/>
              </a:lnSpc>
              <a:buFont typeface="Wingdings" pitchFamily="2" charset="2"/>
              <a:buChar char="§"/>
            </a:pPr>
            <a:r>
              <a:rPr lang="es-MX" sz="1000" dirty="0">
                <a:latin typeface="Montserrat Light" pitchFamily="50" charset="0"/>
              </a:rPr>
              <a:t>Inscripción</a:t>
            </a:r>
          </a:p>
          <a:p>
            <a:pPr marL="171450" indent="-171450" algn="just">
              <a:lnSpc>
                <a:spcPct val="150000"/>
              </a:lnSpc>
              <a:buFont typeface="Wingdings" pitchFamily="2" charset="2"/>
              <a:buChar char="§"/>
            </a:pPr>
            <a:r>
              <a:rPr lang="es-MX" sz="1000" dirty="0">
                <a:latin typeface="Montserrat Light" pitchFamily="50" charset="0"/>
              </a:rPr>
              <a:t>Atención</a:t>
            </a:r>
          </a:p>
          <a:p>
            <a:pPr marL="171450" indent="-171450" algn="just">
              <a:lnSpc>
                <a:spcPct val="150000"/>
              </a:lnSpc>
              <a:buFont typeface="Wingdings" pitchFamily="2" charset="2"/>
              <a:buChar char="§"/>
            </a:pPr>
            <a:r>
              <a:rPr lang="es-MX" sz="1000" dirty="0">
                <a:latin typeface="Montserrat Light" pitchFamily="50" charset="0"/>
              </a:rPr>
              <a:t>Acreditación</a:t>
            </a:r>
          </a:p>
          <a:p>
            <a:pPr marL="171450" indent="-171450" algn="just">
              <a:lnSpc>
                <a:spcPct val="150000"/>
              </a:lnSpc>
              <a:buFont typeface="Wingdings" pitchFamily="2" charset="2"/>
              <a:buChar char="§"/>
            </a:pPr>
            <a:r>
              <a:rPr lang="es-MX" sz="1000" dirty="0">
                <a:latin typeface="Montserrat Light" pitchFamily="50" charset="0"/>
              </a:rPr>
              <a:t>Certificación</a:t>
            </a:r>
          </a:p>
          <a:p>
            <a:pPr marL="171450" indent="-171450" algn="just">
              <a:lnSpc>
                <a:spcPct val="150000"/>
              </a:lnSpc>
              <a:buFont typeface="Wingdings" pitchFamily="2" charset="2"/>
              <a:buChar char="Ø"/>
            </a:pPr>
            <a:endParaRPr lang="es-MX" sz="1000" dirty="0">
              <a:latin typeface="Montserrat Light" pitchFamily="50" charset="0"/>
            </a:endParaRPr>
          </a:p>
          <a:p>
            <a:pPr algn="just">
              <a:lnSpc>
                <a:spcPct val="150000"/>
              </a:lnSpc>
            </a:pPr>
            <a:r>
              <a:rPr lang="es-MX" sz="1000" dirty="0">
                <a:latin typeface="Montserrat Light" pitchFamily="50" charset="0"/>
              </a:rPr>
              <a:t>El programa contribuye al indicador sectorial del Analfabetismo, y busca disminuir la tasa de analfabetismo en el estado de Sinaloa,  lo anterior, beneficiando a las personas que se encuentren en rezago educativo por diversos factores sociales que terminan abandonando sus estudios.</a:t>
            </a: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71</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904089"/>
            <a:ext cx="5280880" cy="248089"/>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1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endParaRPr lang="es-MX" sz="1100" b="1" dirty="0">
              <a:solidFill>
                <a:srgbClr val="861D31"/>
              </a:solidFill>
            </a:endParaRP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2377743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2901258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73</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3871807302"/>
              </p:ext>
            </p:extLst>
          </p:nvPr>
        </p:nvGraphicFramePr>
        <p:xfrm>
          <a:off x="69956" y="864146"/>
          <a:ext cx="5607334" cy="5400599"/>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39405">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Buscar una forma más didáctica de presentación de exámenes en línea aplicados a adultos mayores y así buscar aumentar el índice de exámenes aplicados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3203">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26093">
                <a:tc gridSpan="5">
                  <a:txBody>
                    <a:bodyPr/>
                    <a:lstStyle/>
                    <a:p>
                      <a:pPr marL="0" algn="just" defTabSz="746966" rtl="0" eaLnBrk="1" latinLnBrk="0" hangingPunct="1"/>
                      <a:r>
                        <a:rPr lang="es-MX" sz="1200" b="1" kern="1200" dirty="0">
                          <a:solidFill>
                            <a:srgbClr val="3D2E32"/>
                          </a:solidFill>
                          <a:latin typeface="+mn-lt"/>
                          <a:ea typeface="+mn-ea"/>
                          <a:cs typeface="+mn-cs"/>
                        </a:rPr>
                        <a:t>Jornadas Estatales de Acreditación de los niveles primaria y secundaria.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6093">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552871">
                <a:tc gridSpan="5">
                  <a:txBody>
                    <a:bodyPr/>
                    <a:lstStyle/>
                    <a:p>
                      <a:pPr marL="0" algn="just" defTabSz="746966" rtl="0" eaLnBrk="1" latinLnBrk="0" hangingPunct="1">
                        <a:lnSpc>
                          <a:spcPct val="150000"/>
                        </a:lnSpc>
                      </a:pPr>
                      <a:r>
                        <a:rPr lang="es-MX" sz="1200" i="1" kern="1200" dirty="0">
                          <a:solidFill>
                            <a:srgbClr val="3D2E32"/>
                          </a:solidFill>
                          <a:latin typeface="+mn-lt"/>
                          <a:ea typeface="+mn-ea"/>
                          <a:cs typeface="+mn-cs"/>
                        </a:rPr>
                        <a:t>“Se</a:t>
                      </a:r>
                      <a:r>
                        <a:rPr lang="es-MX" sz="1200" i="1" kern="1200" baseline="0" dirty="0">
                          <a:solidFill>
                            <a:srgbClr val="3D2E32"/>
                          </a:solidFill>
                          <a:latin typeface="+mn-lt"/>
                          <a:ea typeface="+mn-ea"/>
                          <a:cs typeface="+mn-cs"/>
                        </a:rPr>
                        <a:t> implementaron diversas formas didácticas para la promoción de los exámenes en línea mediante pláticas de concientización, la elaboración de trípticos, volantes, cartulinas y visitas domiciliarias.</a:t>
                      </a:r>
                    </a:p>
                    <a:p>
                      <a:pPr marL="0" algn="just" defTabSz="746966" rtl="0" eaLnBrk="1" latinLnBrk="0" hangingPunct="1">
                        <a:lnSpc>
                          <a:spcPct val="150000"/>
                        </a:lnSpc>
                      </a:pPr>
                      <a:endParaRPr lang="es-MX" sz="600" i="1" kern="1200" baseline="0" dirty="0">
                        <a:solidFill>
                          <a:srgbClr val="3D2E32"/>
                        </a:solidFill>
                        <a:latin typeface="+mn-lt"/>
                        <a:ea typeface="+mn-ea"/>
                        <a:cs typeface="+mn-cs"/>
                      </a:endParaRPr>
                    </a:p>
                    <a:p>
                      <a:pPr marL="0" algn="just" defTabSz="746966" rtl="0" eaLnBrk="1" latinLnBrk="0" hangingPunct="1">
                        <a:lnSpc>
                          <a:spcPct val="150000"/>
                        </a:lnSpc>
                      </a:pPr>
                      <a:r>
                        <a:rPr lang="es-MX" sz="1200" i="1" kern="1200" baseline="0" dirty="0">
                          <a:solidFill>
                            <a:srgbClr val="3D2E32"/>
                          </a:solidFill>
                          <a:latin typeface="+mn-lt"/>
                          <a:ea typeface="+mn-ea"/>
                          <a:cs typeface="+mn-cs"/>
                        </a:rPr>
                        <a:t>Además, se llevo a cabo la instalación de nuevas plazas comunitarias, el mantenimiento preventivo al equipo de cómputo, arreglos a las instalaciones y conectividad a Internet.</a:t>
                      </a:r>
                    </a:p>
                    <a:p>
                      <a:pPr marL="0" algn="just" defTabSz="746966" rtl="0" eaLnBrk="1" latinLnBrk="0" hangingPunct="1">
                        <a:lnSpc>
                          <a:spcPct val="150000"/>
                        </a:lnSpc>
                      </a:pPr>
                      <a:endParaRPr lang="es-MX" sz="600" i="1" kern="1200" baseline="0" dirty="0">
                        <a:solidFill>
                          <a:srgbClr val="3D2E32"/>
                        </a:solidFill>
                        <a:latin typeface="+mn-lt"/>
                        <a:ea typeface="+mn-ea"/>
                        <a:cs typeface="+mn-cs"/>
                      </a:endParaRPr>
                    </a:p>
                    <a:p>
                      <a:pPr marL="0" algn="just" defTabSz="746966" rtl="0" eaLnBrk="1" latinLnBrk="0" hangingPunct="1">
                        <a:lnSpc>
                          <a:spcPct val="150000"/>
                        </a:lnSpc>
                      </a:pPr>
                      <a:r>
                        <a:rPr lang="es-MX" sz="1200" i="1" kern="1200" baseline="0" dirty="0">
                          <a:solidFill>
                            <a:srgbClr val="3D2E32"/>
                          </a:solidFill>
                          <a:latin typeface="+mn-lt"/>
                          <a:ea typeface="+mn-ea"/>
                          <a:cs typeface="+mn-cs"/>
                        </a:rPr>
                        <a:t>Lo anterior, con el objetivo de lograr aumentar el índice de los exámenes que se aplican en los niveles de primaria y secundaria.</a:t>
                      </a:r>
                      <a:r>
                        <a:rPr lang="es-MX" sz="1200" i="1" kern="1200" dirty="0">
                          <a:solidFill>
                            <a:srgbClr val="3D2E32"/>
                          </a:solidFill>
                          <a:latin typeface="+mn-lt"/>
                          <a:ea typeface="+mn-ea"/>
                          <a:cs typeface="+mn-cs"/>
                        </a:rPr>
                        <a:t>”</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1012934">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228600" indent="-228600" algn="just">
                        <a:lnSpc>
                          <a:spcPct val="150000"/>
                        </a:lnSpc>
                        <a:buAutoNum type="arabicPeriod"/>
                      </a:pPr>
                      <a:r>
                        <a:rPr lang="es-MX" sz="1200" i="0" kern="1200" dirty="0">
                          <a:solidFill>
                            <a:srgbClr val="3D2E32"/>
                          </a:solidFill>
                          <a:latin typeface="+mn-lt"/>
                          <a:ea typeface="+mn-ea"/>
                          <a:cs typeface="+mn-cs"/>
                        </a:rPr>
                        <a:t>Reportes de exámenes presentados (SAEL).</a:t>
                      </a:r>
                    </a:p>
                    <a:p>
                      <a:pPr marL="228600" indent="-228600" algn="just">
                        <a:lnSpc>
                          <a:spcPct val="150000"/>
                        </a:lnSpc>
                        <a:buAutoNum type="arabicPeriod"/>
                      </a:pPr>
                      <a:r>
                        <a:rPr lang="es-MX" sz="1200" i="0" kern="1200" dirty="0">
                          <a:solidFill>
                            <a:srgbClr val="3D2E32"/>
                          </a:solidFill>
                          <a:latin typeface="+mn-lt"/>
                          <a:ea typeface="+mn-ea"/>
                          <a:cs typeface="+mn-cs"/>
                        </a:rPr>
                        <a:t>Listas de Asistencias.</a:t>
                      </a:r>
                    </a:p>
                    <a:p>
                      <a:pPr marL="228600" indent="-228600" algn="just">
                        <a:lnSpc>
                          <a:spcPct val="150000"/>
                        </a:lnSpc>
                        <a:buAutoNum type="arabicPeriod"/>
                      </a:pPr>
                      <a:r>
                        <a:rPr lang="es-MX" sz="1200" i="0" kern="1200" dirty="0">
                          <a:solidFill>
                            <a:srgbClr val="3D2E32"/>
                          </a:solidFill>
                          <a:latin typeface="+mn-lt"/>
                          <a:ea typeface="+mn-ea"/>
                          <a:cs typeface="+mn-cs"/>
                        </a:rPr>
                        <a:t>Relación de Plazas Comunitarias participantes.</a:t>
                      </a:r>
                      <a:endParaRPr lang="es-MX" sz="1800" i="0" dirty="0"/>
                    </a:p>
                  </a:txBody>
                  <a:tcPr marL="97541" marR="97541" marT="53783" marB="53783"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7716131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74</a:t>
            </a:fld>
            <a:endParaRPr lang="es-MX" sz="1000" dirty="0"/>
          </a:p>
        </p:txBody>
      </p:sp>
      <p:graphicFrame>
        <p:nvGraphicFramePr>
          <p:cNvPr id="15" name="14 Tabla"/>
          <p:cNvGraphicFramePr>
            <a:graphicFrameLocks noGrp="1"/>
          </p:cNvGraphicFramePr>
          <p:nvPr>
            <p:extLst>
              <p:ext uri="{D42A27DB-BD31-4B8C-83A1-F6EECF244321}">
                <p14:modId xmlns:p14="http://schemas.microsoft.com/office/powerpoint/2010/main" val="2145608353"/>
              </p:ext>
            </p:extLst>
          </p:nvPr>
        </p:nvGraphicFramePr>
        <p:xfrm>
          <a:off x="68502" y="888247"/>
          <a:ext cx="5610243" cy="4368387"/>
        </p:xfrm>
        <a:graphic>
          <a:graphicData uri="http://schemas.openxmlformats.org/drawingml/2006/table">
            <a:tbl>
              <a:tblPr firstRow="1" bandRow="1">
                <a:tableStyleId>{2D5ABB26-0587-4C30-8999-92F81FD0307C}</a:tableStyleId>
              </a:tblPr>
              <a:tblGrid>
                <a:gridCol w="1533243">
                  <a:extLst>
                    <a:ext uri="{9D8B030D-6E8A-4147-A177-3AD203B41FA5}">
                      <a16:colId xmlns:a16="http://schemas.microsoft.com/office/drawing/2014/main" val="20000"/>
                    </a:ext>
                  </a:extLst>
                </a:gridCol>
                <a:gridCol w="242025">
                  <a:extLst>
                    <a:ext uri="{9D8B030D-6E8A-4147-A177-3AD203B41FA5}">
                      <a16:colId xmlns:a16="http://schemas.microsoft.com/office/drawing/2014/main" val="20001"/>
                    </a:ext>
                  </a:extLst>
                </a:gridCol>
                <a:gridCol w="1328615">
                  <a:extLst>
                    <a:ext uri="{9D8B030D-6E8A-4147-A177-3AD203B41FA5}">
                      <a16:colId xmlns:a16="http://schemas.microsoft.com/office/drawing/2014/main" val="20004"/>
                    </a:ext>
                  </a:extLst>
                </a:gridCol>
                <a:gridCol w="1047094">
                  <a:extLst>
                    <a:ext uri="{9D8B030D-6E8A-4147-A177-3AD203B41FA5}">
                      <a16:colId xmlns:a16="http://schemas.microsoft.com/office/drawing/2014/main" val="20002"/>
                    </a:ext>
                  </a:extLst>
                </a:gridCol>
                <a:gridCol w="1459266">
                  <a:extLst>
                    <a:ext uri="{9D8B030D-6E8A-4147-A177-3AD203B41FA5}">
                      <a16:colId xmlns:a16="http://schemas.microsoft.com/office/drawing/2014/main" val="20003"/>
                    </a:ext>
                  </a:extLst>
                </a:gridCol>
              </a:tblGrid>
              <a:tr h="738095">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Mejorar y o en su caso implementar mecanismos que contribuyan a reducir el analfabetismo en el estado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2229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401239">
                <a:tc gridSpan="5">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b="1" kern="1200" dirty="0">
                          <a:solidFill>
                            <a:srgbClr val="3D2E32"/>
                          </a:solidFill>
                          <a:latin typeface="+mn-lt"/>
                          <a:ea typeface="+mn-ea"/>
                          <a:cs typeface="+mn-cs"/>
                        </a:rPr>
                        <a:t>Asesoría en Red (en línea).</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401239">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endParaRPr lang="es-MX"/>
                    </a:p>
                  </a:txBody>
                  <a:tcP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100%</a:t>
                      </a:r>
                    </a:p>
                  </a:txBody>
                  <a:tcPr marL="97541" marR="97541" marT="53783" marB="53783" anchor="ctr"/>
                </a:tc>
                <a:extLst>
                  <a:ext uri="{0D108BD9-81ED-4DB2-BD59-A6C34878D82A}">
                    <a16:rowId xmlns:a16="http://schemas.microsoft.com/office/drawing/2014/main" val="10005"/>
                  </a:ext>
                </a:extLst>
              </a:tr>
              <a:tr h="2004283">
                <a:tc gridSpan="5">
                  <a:txBody>
                    <a:bodyPr/>
                    <a:lstStyle/>
                    <a:p>
                      <a:pPr marL="0" algn="just" defTabSz="746966" rtl="0" eaLnBrk="1" latinLnBrk="0" hangingPunct="1">
                        <a:lnSpc>
                          <a:spcPct val="150000"/>
                        </a:lnSpc>
                      </a:pPr>
                      <a:r>
                        <a:rPr lang="es-MX" sz="1200" i="1" kern="1200" dirty="0">
                          <a:solidFill>
                            <a:srgbClr val="3D2E32"/>
                          </a:solidFill>
                          <a:latin typeface="+mn-lt"/>
                          <a:ea typeface="+mn-ea"/>
                          <a:cs typeface="+mn-cs"/>
                        </a:rPr>
                        <a:t>“En el ejercicio 2019, se logró</a:t>
                      </a:r>
                      <a:r>
                        <a:rPr lang="es-MX" sz="1200" i="1" kern="1200" baseline="0" dirty="0">
                          <a:solidFill>
                            <a:srgbClr val="3D2E32"/>
                          </a:solidFill>
                          <a:latin typeface="+mn-lt"/>
                          <a:ea typeface="+mn-ea"/>
                          <a:cs typeface="+mn-cs"/>
                        </a:rPr>
                        <a:t> que disminuir al 3.1% la tasa de analfabetismo comparada al 4.2% que se tenia en el ejercicio 2015, lo anterior, mediante el apoyo a personas que se encuentran en rezago educativo, por lo cual, se reforzaron y crearon más plazas comunitarias para apoyar la educación básica por medio de las tecnologías de la información y comunicación, principalmente en los adultos mayores.</a:t>
                      </a:r>
                      <a:r>
                        <a:rPr lang="es-MX" sz="1200" i="1" kern="1200" dirty="0">
                          <a:solidFill>
                            <a:srgbClr val="3D2E32"/>
                          </a:solidFill>
                          <a:latin typeface="+mn-lt"/>
                          <a:ea typeface="+mn-ea"/>
                          <a:cs typeface="+mn-cs"/>
                        </a:rPr>
                        <a:t>”</a:t>
                      </a:r>
                    </a:p>
                  </a:txBody>
                  <a:tcPr marL="97541" marR="97541" marT="53783" marB="53783" anchor="c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401239">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lnR w="12700" cap="flat" cmpd="sng" algn="ctr">
                      <a:solidFill>
                        <a:schemeClr val="bg1"/>
                      </a:solidFill>
                      <a:prstDash val="solid"/>
                      <a:round/>
                      <a:headEnd type="none" w="med" len="med"/>
                      <a:tailEnd type="none" w="med" len="med"/>
                    </a:lnR>
                  </a:tcPr>
                </a:tc>
                <a:tc hMerge="1">
                  <a:txBody>
                    <a:bodyPr/>
                    <a:lstStyle/>
                    <a:p>
                      <a:endParaRPr lang="es-MX"/>
                    </a:p>
                  </a:txBody>
                  <a:tcPr/>
                </a:tc>
                <a:tc gridSpan="3">
                  <a:txBody>
                    <a:bodyPr/>
                    <a:lstStyle/>
                    <a:p>
                      <a:pPr marL="228600" marR="0" indent="-228600" algn="just" defTabSz="746966" rtl="0" eaLnBrk="1" fontAlgn="auto" latinLnBrk="0" hangingPunct="1">
                        <a:lnSpc>
                          <a:spcPct val="100000"/>
                        </a:lnSpc>
                        <a:spcBef>
                          <a:spcPts val="0"/>
                        </a:spcBef>
                        <a:spcAft>
                          <a:spcPts val="0"/>
                        </a:spcAft>
                        <a:buClrTx/>
                        <a:buSzTx/>
                        <a:buFont typeface="+mj-lt"/>
                        <a:buAutoNum type="arabicPeriod"/>
                        <a:tabLst/>
                        <a:defRPr/>
                      </a:pPr>
                      <a:r>
                        <a:rPr lang="es-MX" sz="1200" dirty="0">
                          <a:solidFill>
                            <a:srgbClr val="3D2E32"/>
                          </a:solidFill>
                          <a:latin typeface="+mn-lt"/>
                        </a:rPr>
                        <a:t>Registro de archivos digitales clasificados.</a:t>
                      </a:r>
                    </a:p>
                  </a:txBody>
                  <a:tcPr marL="97541" marR="97541" marT="53783" marB="53783" anchor="ct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928909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555" y="1302164"/>
            <a:ext cx="4709610" cy="1002142"/>
          </a:xfrm>
          <a:prstGeom prst="rect">
            <a:avLst/>
          </a:prstGeom>
          <a:noFill/>
        </p:spPr>
        <p:txBody>
          <a:bodyPr wrap="square" lIns="78051" tIns="39025" rIns="78051" bIns="39025" rtlCol="0">
            <a:spAutoFit/>
          </a:bodyPr>
          <a:lstStyle/>
          <a:p>
            <a:pPr algn="ctr"/>
            <a:r>
              <a:rPr lang="es-MX" sz="3000" b="1" dirty="0">
                <a:solidFill>
                  <a:srgbClr val="861D31"/>
                </a:solidFill>
                <a:effectLst>
                  <a:outerShdw blurRad="38100" dist="38100" dir="2700000" algn="tl">
                    <a:srgbClr val="000000">
                      <a:alpha val="43137"/>
                    </a:srgbClr>
                  </a:outerShdw>
                </a:effectLst>
                <a:latin typeface="Montserrat Semi Bold" pitchFamily="50" charset="0"/>
              </a:rPr>
              <a:t>I009 FAETA - Educación Tecnológica</a:t>
            </a:r>
          </a:p>
        </p:txBody>
      </p:sp>
      <p:sp>
        <p:nvSpPr>
          <p:cNvPr id="13" name="12 CuadroTexto"/>
          <p:cNvSpPr txBox="1"/>
          <p:nvPr/>
        </p:nvSpPr>
        <p:spPr>
          <a:xfrm>
            <a:off x="1830055" y="3672458"/>
            <a:ext cx="2103672" cy="1371474"/>
          </a:xfrm>
          <a:prstGeom prst="rect">
            <a:avLst/>
          </a:prstGeom>
          <a:noFill/>
        </p:spPr>
        <p:txBody>
          <a:bodyPr wrap="none" lIns="78051" tIns="39025" rIns="78051" bIns="39025" rtlCol="0">
            <a:spAutoFit/>
          </a:bodyPr>
          <a:lstStyle/>
          <a:p>
            <a:pPr algn="ctr"/>
            <a:r>
              <a:rPr lang="es-MX" sz="1050" b="1" u="sng" dirty="0">
                <a:solidFill>
                  <a:srgbClr val="3D2E32"/>
                </a:solidFill>
                <a:effectLst>
                  <a:outerShdw blurRad="38100" dist="38100" dir="2700000" algn="tl">
                    <a:srgbClr val="000000">
                      <a:alpha val="43137"/>
                    </a:srgbClr>
                  </a:outerShdw>
                </a:effectLst>
                <a:latin typeface="Montserrat Ultra Light" pitchFamily="50" charset="0"/>
              </a:rPr>
              <a:t>Área responsable:</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Dirección académica</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Dirección de administración</a:t>
            </a:r>
          </a:p>
          <a:p>
            <a:pPr algn="ctr"/>
            <a:endParaRPr lang="es-MX" sz="1050" dirty="0">
              <a:solidFill>
                <a:srgbClr val="3D2E32"/>
              </a:solidFill>
              <a:effectLst>
                <a:outerShdw blurRad="38100" dist="38100" dir="2700000" algn="tl">
                  <a:srgbClr val="000000">
                    <a:alpha val="43137"/>
                  </a:srgbClr>
                </a:outerShdw>
              </a:effectLst>
              <a:latin typeface="Montserrat Ultra Light" pitchFamily="50" charset="0"/>
            </a:endParaRP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Dirección de </a:t>
            </a:r>
          </a:p>
          <a:p>
            <a:pPr algn="ctr"/>
            <a:r>
              <a:rPr lang="es-MX" sz="1050" dirty="0">
                <a:solidFill>
                  <a:srgbClr val="3D2E32"/>
                </a:solidFill>
                <a:effectLst>
                  <a:outerShdw blurRad="38100" dist="38100" dir="2700000" algn="tl">
                    <a:srgbClr val="000000">
                      <a:alpha val="43137"/>
                    </a:srgbClr>
                  </a:outerShdw>
                </a:effectLst>
                <a:latin typeface="Montserrat Ultra Light" pitchFamily="50" charset="0"/>
              </a:rPr>
              <a:t>planeación</a:t>
            </a:r>
          </a:p>
        </p:txBody>
      </p:sp>
      <p:sp>
        <p:nvSpPr>
          <p:cNvPr id="11" name="10 CuadroTexto"/>
          <p:cNvSpPr txBox="1"/>
          <p:nvPr/>
        </p:nvSpPr>
        <p:spPr>
          <a:xfrm>
            <a:off x="527086" y="2520330"/>
            <a:ext cx="4709610" cy="817476"/>
          </a:xfrm>
          <a:prstGeom prst="rect">
            <a:avLst/>
          </a:prstGeom>
          <a:noFill/>
        </p:spPr>
        <p:txBody>
          <a:bodyPr wrap="square" lIns="78051" tIns="39025" rIns="78051" bIns="39025"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1600" b="1" dirty="0">
                <a:ln w="50800"/>
                <a:solidFill>
                  <a:srgbClr val="6E1828"/>
                </a:solidFill>
                <a:latin typeface="Montserrat" pitchFamily="50" charset="0"/>
              </a:rPr>
              <a:t>Colegio Nacional de Educación Profesional Técnica del Estado de Sinaloa (CONALEP SINALOA)</a:t>
            </a:r>
          </a:p>
        </p:txBody>
      </p:sp>
      <p:pic>
        <p:nvPicPr>
          <p:cNvPr id="14" name="Imagen 6">
            <a:extLst>
              <a:ext uri="{FF2B5EF4-FFF2-40B4-BE49-F238E27FC236}">
                <a16:creationId xmlns:a16="http://schemas.microsoft.com/office/drawing/2014/main" id="{F1BC7599-DC24-4D0F-A7C1-83E8D8A72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774" y="127597"/>
            <a:ext cx="1403817" cy="1016365"/>
          </a:xfrm>
          <a:prstGeom prst="rect">
            <a:avLst/>
          </a:prstGeom>
          <a:ln>
            <a:noFill/>
          </a:ln>
          <a:effectLst>
            <a:softEdge rad="112500"/>
          </a:effectLst>
        </p:spPr>
      </p:pic>
      <p:sp>
        <p:nvSpPr>
          <p:cNvPr id="12" name="3 Combinar"/>
          <p:cNvSpPr/>
          <p:nvPr/>
        </p:nvSpPr>
        <p:spPr>
          <a:xfrm rot="18559545" flipH="1">
            <a:off x="351676" y="3650781"/>
            <a:ext cx="7188262" cy="449445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80"/>
                </a:moveTo>
                <a:cubicBezTo>
                  <a:pt x="5001" y="6153"/>
                  <a:pt x="6795" y="2028"/>
                  <a:pt x="10000" y="0"/>
                </a:cubicBezTo>
                <a:cubicBezTo>
                  <a:pt x="8059" y="3239"/>
                  <a:pt x="6700" y="6761"/>
                  <a:pt x="4759" y="10000"/>
                </a:cubicBezTo>
                <a:cubicBezTo>
                  <a:pt x="3265" y="8255"/>
                  <a:pt x="2116" y="6320"/>
                  <a:pt x="622" y="4575"/>
                </a:cubicBezTo>
                <a:lnTo>
                  <a:pt x="0" y="368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5" name="3 Combinar"/>
          <p:cNvSpPr/>
          <p:nvPr/>
        </p:nvSpPr>
        <p:spPr>
          <a:xfrm rot="18559545" flipH="1">
            <a:off x="408429" y="4010217"/>
            <a:ext cx="6397955" cy="454011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Lst>
            <a:ahLst/>
            <a:cxnLst>
              <a:cxn ang="0">
                <a:pos x="connsiteX0" y="connsiteY0"/>
              </a:cxn>
              <a:cxn ang="0">
                <a:pos x="connsiteX1" y="connsiteY1"/>
              </a:cxn>
              <a:cxn ang="0">
                <a:pos x="connsiteX2" y="connsiteY2"/>
              </a:cxn>
              <a:cxn ang="0">
                <a:pos x="connsiteX3" y="connsiteY3"/>
              </a:cxn>
            </a:cxnLst>
            <a:rect l="l" t="t" r="r" b="b"/>
            <a:pathLst>
              <a:path w="10026" h="10142">
                <a:moveTo>
                  <a:pt x="0" y="5481"/>
                </a:moveTo>
                <a:cubicBezTo>
                  <a:pt x="5575" y="7990"/>
                  <a:pt x="6453" y="2059"/>
                  <a:pt x="10026" y="0"/>
                </a:cubicBezTo>
                <a:lnTo>
                  <a:pt x="4015" y="10142"/>
                </a:lnTo>
                <a:cubicBezTo>
                  <a:pt x="2742" y="8800"/>
                  <a:pt x="1273" y="6822"/>
                  <a:pt x="0" y="5481"/>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pic>
        <p:nvPicPr>
          <p:cNvPr id="16" name="1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31" y="144170"/>
            <a:ext cx="483894" cy="936000"/>
          </a:xfrm>
          <a:prstGeom prst="rect">
            <a:avLst/>
          </a:prstGeom>
        </p:spPr>
      </p:pic>
    </p:spTree>
    <p:extLst>
      <p:ext uri="{BB962C8B-B14F-4D97-AF65-F5344CB8AC3E}">
        <p14:creationId xmlns:p14="http://schemas.microsoft.com/office/powerpoint/2010/main" val="3013376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339" y="1167089"/>
            <a:ext cx="5435483" cy="4233796"/>
          </a:xfrm>
          <a:prstGeom prst="rect">
            <a:avLst/>
          </a:prstGeom>
          <a:noFill/>
        </p:spPr>
        <p:txBody>
          <a:bodyPr wrap="square" lIns="78051" tIns="39025" rIns="78051" bIns="39025" rtlCol="0">
            <a:spAutoFit/>
          </a:bodyPr>
          <a:lstStyle/>
          <a:p>
            <a:pPr algn="just">
              <a:lnSpc>
                <a:spcPct val="150000"/>
              </a:lnSpc>
            </a:pPr>
            <a:r>
              <a:rPr lang="es-MX" sz="1000" dirty="0">
                <a:latin typeface="Montserrat Light" pitchFamily="50" charset="0"/>
              </a:rPr>
              <a:t>El </a:t>
            </a:r>
            <a:r>
              <a:rPr lang="es-MX" sz="1000" b="1" dirty="0">
                <a:latin typeface="Montserrat Light" pitchFamily="50" charset="0"/>
              </a:rPr>
              <a:t>Colegio Nacional de Educación Profesional Técnica (CONALEP)</a:t>
            </a:r>
            <a:r>
              <a:rPr lang="es-MX" sz="1000" dirty="0">
                <a:latin typeface="Montserrat Light" pitchFamily="50" charset="0"/>
              </a:rPr>
              <a:t>, forma mediante un modelo basado en competencias, a profesionales técnicos y profesionales técnicos bachiller, capacita y evalúa con fines de certificación de competencias laborales y servicios tecnológicos para atender las necesidades del sector productivo del país.</a:t>
            </a:r>
          </a:p>
          <a:p>
            <a:pPr algn="just">
              <a:lnSpc>
                <a:spcPct val="150000"/>
              </a:lnSpc>
            </a:pPr>
            <a:endParaRPr lang="es-MX" sz="1000" dirty="0">
              <a:latin typeface="Montserrat Light" pitchFamily="50" charset="0"/>
            </a:endParaRPr>
          </a:p>
          <a:p>
            <a:pPr algn="just">
              <a:lnSpc>
                <a:spcPct val="150000"/>
              </a:lnSpc>
            </a:pPr>
            <a:r>
              <a:rPr lang="es-MX" sz="1000" dirty="0">
                <a:latin typeface="Montserrat Light" pitchFamily="50" charset="0"/>
              </a:rPr>
              <a:t>El compromiso es con la calidad educativa y con la satisfacción plena de las personas que utilizan nuestros servicios para que contribuyan al desarrollo de nuestra entidad y sus índices de competitividad., lo anterior, mediante las siguientes actividades:</a:t>
            </a:r>
          </a:p>
          <a:p>
            <a:pPr algn="just">
              <a:lnSpc>
                <a:spcPct val="150000"/>
              </a:lnSpc>
            </a:pPr>
            <a:endParaRPr lang="es-MX" sz="1000" dirty="0">
              <a:latin typeface="Montserrat Light" pitchFamily="50" charset="0"/>
            </a:endParaRPr>
          </a:p>
          <a:p>
            <a:pPr marL="171450" indent="-171450" algn="just">
              <a:lnSpc>
                <a:spcPct val="150000"/>
              </a:lnSpc>
              <a:buFont typeface="Arial" pitchFamily="34" charset="0"/>
              <a:buChar char="•"/>
            </a:pPr>
            <a:r>
              <a:rPr lang="es-MX" sz="1000" dirty="0">
                <a:latin typeface="Montserrat Light" pitchFamily="50" charset="0"/>
              </a:rPr>
              <a:t>Ofreciendo 20 carreras tecnológicas y de servicios.</a:t>
            </a:r>
          </a:p>
          <a:p>
            <a:pPr marL="171450" indent="-171450" algn="just">
              <a:lnSpc>
                <a:spcPct val="150000"/>
              </a:lnSpc>
              <a:buFont typeface="Arial" pitchFamily="34" charset="0"/>
              <a:buChar char="•"/>
            </a:pPr>
            <a:r>
              <a:rPr lang="es-MX" sz="1000" dirty="0">
                <a:latin typeface="Montserrat Light" pitchFamily="50" charset="0"/>
              </a:rPr>
              <a:t>Capacitación para el Trabajo.</a:t>
            </a:r>
          </a:p>
          <a:p>
            <a:pPr marL="171450" indent="-171450" algn="just">
              <a:lnSpc>
                <a:spcPct val="150000"/>
              </a:lnSpc>
              <a:buFont typeface="Arial" pitchFamily="34" charset="0"/>
              <a:buChar char="•"/>
            </a:pPr>
            <a:r>
              <a:rPr lang="es-MX" sz="1000" dirty="0">
                <a:latin typeface="Montserrat Light" pitchFamily="50" charset="0"/>
              </a:rPr>
              <a:t>Centros de Evaluación.</a:t>
            </a:r>
          </a:p>
          <a:p>
            <a:pPr marL="171450" indent="-171450" algn="just">
              <a:lnSpc>
                <a:spcPct val="150000"/>
              </a:lnSpc>
              <a:buFont typeface="Arial" pitchFamily="34" charset="0"/>
              <a:buChar char="•"/>
            </a:pPr>
            <a:endParaRPr lang="es-MX" sz="1000" dirty="0">
              <a:latin typeface="Montserrat Light" pitchFamily="50" charset="0"/>
            </a:endParaRPr>
          </a:p>
          <a:p>
            <a:pPr algn="just">
              <a:lnSpc>
                <a:spcPct val="150000"/>
              </a:lnSpc>
            </a:pPr>
            <a:r>
              <a:rPr lang="es-MX" sz="1000" dirty="0">
                <a:latin typeface="Montserrat Light" pitchFamily="50" charset="0"/>
              </a:rPr>
              <a:t>El programa contribuye al indicador sectorial del Índice de Incorporación al Sistema Nacional del Bachillerato (IISNB), lo anterior, mediante el fortalecimiento a la calidad y pertenencia de la educación media superior, superior y formación para el trabajo.</a:t>
            </a:r>
          </a:p>
        </p:txBody>
      </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27" name="26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2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76</a:t>
            </a:fld>
            <a:endParaRPr lang="es-MX" sz="1000" dirty="0"/>
          </a:p>
        </p:txBody>
      </p:sp>
      <p:sp>
        <p:nvSpPr>
          <p:cNvPr id="11" name="3 CuadroTexto">
            <a:extLst>
              <a:ext uri="{FF2B5EF4-FFF2-40B4-BE49-F238E27FC236}">
                <a16:creationId xmlns:a16="http://schemas.microsoft.com/office/drawing/2014/main" id="{97AFB178-D139-4B9F-A3A2-5C4C8C3C8286}"/>
              </a:ext>
            </a:extLst>
          </p:cNvPr>
          <p:cNvSpPr txBox="1"/>
          <p:nvPr/>
        </p:nvSpPr>
        <p:spPr>
          <a:xfrm>
            <a:off x="181340" y="864146"/>
            <a:ext cx="5280880" cy="248089"/>
          </a:xfrm>
          <a:prstGeom prst="rect">
            <a:avLst/>
          </a:prstGeom>
          <a:noFill/>
        </p:spPr>
        <p:txBody>
          <a:bodyPr wrap="square" lIns="78051" tIns="39025" rIns="78051" bIns="39025" rtlCol="0">
            <a:spAutoFit/>
          </a:bodyPr>
          <a:lstStyle/>
          <a:p>
            <a:pPr marL="171450" indent="-171450" algn="just">
              <a:buFont typeface="Wingdings" panose="05000000000000000000" pitchFamily="2" charset="2"/>
              <a:buChar char="Ø"/>
            </a:pPr>
            <a:r>
              <a:rPr lang="es-MX" sz="1100" b="1" dirty="0">
                <a:solidFill>
                  <a:srgbClr val="861D31"/>
                </a:solidFill>
                <a:effectLst>
                  <a:outerShdw blurRad="38100" dist="38100" dir="2700000" algn="tl">
                    <a:srgbClr val="000000">
                      <a:alpha val="43137"/>
                    </a:srgbClr>
                  </a:outerShdw>
                </a:effectLst>
                <a:latin typeface="Montserrat Light" pitchFamily="50" charset="0"/>
                <a:ea typeface="Calibri"/>
                <a:cs typeface="Times New Roman"/>
              </a:rPr>
              <a:t>DESCRIPCIÓN</a:t>
            </a:r>
          </a:p>
        </p:txBody>
      </p:sp>
      <p:sp>
        <p:nvSpPr>
          <p:cNvPr id="13" name="12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15" name="1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16"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spTree>
    <p:extLst>
      <p:ext uri="{BB962C8B-B14F-4D97-AF65-F5344CB8AC3E}">
        <p14:creationId xmlns:p14="http://schemas.microsoft.com/office/powerpoint/2010/main" val="935960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99323" y="2499585"/>
            <a:ext cx="4709610" cy="2541025"/>
          </a:xfrm>
          <a:prstGeom prst="rect">
            <a:avLst/>
          </a:prstGeom>
          <a:noFill/>
        </p:spPr>
        <p:txBody>
          <a:bodyPr wrap="square" lIns="78051" tIns="39025" rIns="78051" bIns="39025" rtlCol="0">
            <a:spAutoFit/>
          </a:bodyPr>
          <a:lstStyle/>
          <a:p>
            <a:pPr algn="ctr"/>
            <a:r>
              <a:rPr lang="es-MX" sz="3200" b="1" dirty="0">
                <a:solidFill>
                  <a:srgbClr val="861D31"/>
                </a:solidFill>
                <a:effectLst>
                  <a:outerShdw blurRad="38100" dist="38100" dir="2700000" algn="tl">
                    <a:srgbClr val="000000">
                      <a:alpha val="43137"/>
                    </a:srgbClr>
                  </a:outerShdw>
                </a:effectLst>
                <a:latin typeface="Montserrat Semi Bold" pitchFamily="50" charset="0"/>
              </a:rPr>
              <a:t>Avance de los Aspectos Susceptibles de Mejora (ASM)</a:t>
            </a:r>
          </a:p>
          <a:p>
            <a:pPr algn="ctr"/>
            <a:endParaRPr lang="es-MX" sz="3200" b="1" dirty="0">
              <a:solidFill>
                <a:srgbClr val="861D31"/>
              </a:solidFill>
              <a:effectLst>
                <a:outerShdw blurRad="38100" dist="38100" dir="2700000" algn="tl">
                  <a:srgbClr val="000000">
                    <a:alpha val="43137"/>
                  </a:srgbClr>
                </a:outerShdw>
              </a:effectLst>
              <a:latin typeface="Montserrat Semi Bold" pitchFamily="50" charset="0"/>
            </a:endParaRPr>
          </a:p>
        </p:txBody>
      </p:sp>
      <p:sp>
        <p:nvSpPr>
          <p:cNvPr id="8" name="3 Combinar"/>
          <p:cNvSpPr/>
          <p:nvPr/>
        </p:nvSpPr>
        <p:spPr>
          <a:xfrm rot="18559545" flipH="1">
            <a:off x="370458" y="3603769"/>
            <a:ext cx="7188262" cy="454704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282"/>
              <a:gd name="connsiteY0" fmla="*/ 4603 h 10855"/>
              <a:gd name="connsiteX1" fmla="*/ 10282 w 10282"/>
              <a:gd name="connsiteY1" fmla="*/ 0 h 10855"/>
              <a:gd name="connsiteX2" fmla="*/ 4914 w 10282"/>
              <a:gd name="connsiteY2" fmla="*/ 10855 h 10855"/>
              <a:gd name="connsiteX3" fmla="*/ 571 w 10282"/>
              <a:gd name="connsiteY3" fmla="*/ 5338 h 10855"/>
              <a:gd name="connsiteX4" fmla="*/ 0 w 10282"/>
              <a:gd name="connsiteY4" fmla="*/ 4603 h 10855"/>
              <a:gd name="connsiteX0" fmla="*/ 0 w 10113"/>
              <a:gd name="connsiteY0" fmla="*/ 4297 h 10549"/>
              <a:gd name="connsiteX1" fmla="*/ 10113 w 10113"/>
              <a:gd name="connsiteY1" fmla="*/ 0 h 10549"/>
              <a:gd name="connsiteX2" fmla="*/ 4914 w 10113"/>
              <a:gd name="connsiteY2" fmla="*/ 10549 h 10549"/>
              <a:gd name="connsiteX3" fmla="*/ 571 w 10113"/>
              <a:gd name="connsiteY3" fmla="*/ 5032 h 10549"/>
              <a:gd name="connsiteX4" fmla="*/ 0 w 10113"/>
              <a:gd name="connsiteY4" fmla="*/ 4297 h 10549"/>
              <a:gd name="connsiteX0" fmla="*/ 0 w 10051"/>
              <a:gd name="connsiteY0" fmla="*/ 4167 h 10549"/>
              <a:gd name="connsiteX1" fmla="*/ 10051 w 10051"/>
              <a:gd name="connsiteY1" fmla="*/ 0 h 10549"/>
              <a:gd name="connsiteX2" fmla="*/ 4852 w 10051"/>
              <a:gd name="connsiteY2" fmla="*/ 10549 h 10549"/>
              <a:gd name="connsiteX3" fmla="*/ 509 w 10051"/>
              <a:gd name="connsiteY3" fmla="*/ 5032 h 10549"/>
              <a:gd name="connsiteX4" fmla="*/ 0 w 10051"/>
              <a:gd name="connsiteY4" fmla="*/ 4167 h 10549"/>
              <a:gd name="connsiteX0" fmla="*/ 0 w 10051"/>
              <a:gd name="connsiteY0" fmla="*/ 4167 h 10549"/>
              <a:gd name="connsiteX1" fmla="*/ 10051 w 10051"/>
              <a:gd name="connsiteY1" fmla="*/ 0 h 10549"/>
              <a:gd name="connsiteX2" fmla="*/ 4852 w 10051"/>
              <a:gd name="connsiteY2" fmla="*/ 10549 h 10549"/>
              <a:gd name="connsiteX3" fmla="*/ 621 w 10051"/>
              <a:gd name="connsiteY3" fmla="*/ 4755 h 10549"/>
              <a:gd name="connsiteX4" fmla="*/ 0 w 10051"/>
              <a:gd name="connsiteY4" fmla="*/ 4167 h 10549"/>
              <a:gd name="connsiteX0" fmla="*/ 0 w 10051"/>
              <a:gd name="connsiteY0" fmla="*/ 4167 h 10571"/>
              <a:gd name="connsiteX1" fmla="*/ 10051 w 10051"/>
              <a:gd name="connsiteY1" fmla="*/ 0 h 10571"/>
              <a:gd name="connsiteX2" fmla="*/ 4842 w 10051"/>
              <a:gd name="connsiteY2" fmla="*/ 10571 h 10571"/>
              <a:gd name="connsiteX3" fmla="*/ 621 w 10051"/>
              <a:gd name="connsiteY3" fmla="*/ 4755 h 10571"/>
              <a:gd name="connsiteX4" fmla="*/ 0 w 10051"/>
              <a:gd name="connsiteY4" fmla="*/ 4167 h 10571"/>
              <a:gd name="connsiteX0" fmla="*/ 0 w 9939"/>
              <a:gd name="connsiteY0" fmla="*/ 3890 h 10571"/>
              <a:gd name="connsiteX1" fmla="*/ 9939 w 9939"/>
              <a:gd name="connsiteY1" fmla="*/ 0 h 10571"/>
              <a:gd name="connsiteX2" fmla="*/ 4730 w 9939"/>
              <a:gd name="connsiteY2" fmla="*/ 10571 h 10571"/>
              <a:gd name="connsiteX3" fmla="*/ 509 w 9939"/>
              <a:gd name="connsiteY3" fmla="*/ 4755 h 10571"/>
              <a:gd name="connsiteX4" fmla="*/ 0 w 9939"/>
              <a:gd name="connsiteY4" fmla="*/ 3890 h 10571"/>
              <a:gd name="connsiteX0" fmla="*/ 0 w 10000"/>
              <a:gd name="connsiteY0" fmla="*/ 3680 h 10000"/>
              <a:gd name="connsiteX1" fmla="*/ 10000 w 10000"/>
              <a:gd name="connsiteY1" fmla="*/ 0 h 10000"/>
              <a:gd name="connsiteX2" fmla="*/ 4759 w 10000"/>
              <a:gd name="connsiteY2" fmla="*/ 10000 h 10000"/>
              <a:gd name="connsiteX3" fmla="*/ 579 w 10000"/>
              <a:gd name="connsiteY3" fmla="*/ 4450 h 10000"/>
              <a:gd name="connsiteX4" fmla="*/ 0 w 10000"/>
              <a:gd name="connsiteY4" fmla="*/ 3680 h 10000"/>
              <a:gd name="connsiteX0" fmla="*/ 0 w 10000"/>
              <a:gd name="connsiteY0" fmla="*/ 3680 h 10000"/>
              <a:gd name="connsiteX1" fmla="*/ 10000 w 10000"/>
              <a:gd name="connsiteY1" fmla="*/ 0 h 10000"/>
              <a:gd name="connsiteX2" fmla="*/ 4759 w 10000"/>
              <a:gd name="connsiteY2" fmla="*/ 10000 h 10000"/>
              <a:gd name="connsiteX3" fmla="*/ 622 w 10000"/>
              <a:gd name="connsiteY3" fmla="*/ 4575 h 10000"/>
              <a:gd name="connsiteX4" fmla="*/ 0 w 10000"/>
              <a:gd name="connsiteY4" fmla="*/ 3680 h 10000"/>
              <a:gd name="connsiteX0" fmla="*/ 0 w 10000"/>
              <a:gd name="connsiteY0" fmla="*/ 3680 h 10117"/>
              <a:gd name="connsiteX1" fmla="*/ 10000 w 10000"/>
              <a:gd name="connsiteY1" fmla="*/ 0 h 10117"/>
              <a:gd name="connsiteX2" fmla="*/ 4848 w 10000"/>
              <a:gd name="connsiteY2" fmla="*/ 10117 h 10117"/>
              <a:gd name="connsiteX3" fmla="*/ 622 w 10000"/>
              <a:gd name="connsiteY3" fmla="*/ 4575 h 10117"/>
              <a:gd name="connsiteX4" fmla="*/ 0 w 10000"/>
              <a:gd name="connsiteY4" fmla="*/ 3680 h 1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17">
                <a:moveTo>
                  <a:pt x="0" y="3680"/>
                </a:moveTo>
                <a:cubicBezTo>
                  <a:pt x="5001" y="6153"/>
                  <a:pt x="6795" y="2028"/>
                  <a:pt x="10000" y="0"/>
                </a:cubicBezTo>
                <a:cubicBezTo>
                  <a:pt x="8059" y="3239"/>
                  <a:pt x="6789" y="6878"/>
                  <a:pt x="4848" y="10117"/>
                </a:cubicBezTo>
                <a:cubicBezTo>
                  <a:pt x="3354" y="8372"/>
                  <a:pt x="2116" y="6320"/>
                  <a:pt x="622" y="4575"/>
                </a:cubicBezTo>
                <a:lnTo>
                  <a:pt x="0" y="368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0" name="3 Combinar"/>
          <p:cNvSpPr/>
          <p:nvPr/>
        </p:nvSpPr>
        <p:spPr>
          <a:xfrm rot="18559545" flipH="1">
            <a:off x="505269" y="3968292"/>
            <a:ext cx="6330313" cy="450424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72"/>
              <a:gd name="connsiteX1" fmla="*/ 10090 w 10090"/>
              <a:gd name="connsiteY1" fmla="*/ 0 h 10472"/>
              <a:gd name="connsiteX2" fmla="*/ 4031 w 10090"/>
              <a:gd name="connsiteY2" fmla="*/ 10472 h 10472"/>
              <a:gd name="connsiteX3" fmla="*/ 0 w 10090"/>
              <a:gd name="connsiteY3" fmla="*/ 6181 h 10472"/>
              <a:gd name="connsiteX0" fmla="*/ 0 w 9976"/>
              <a:gd name="connsiteY0" fmla="*/ 5735 h 10472"/>
              <a:gd name="connsiteX1" fmla="*/ 9976 w 9976"/>
              <a:gd name="connsiteY1" fmla="*/ 0 h 10472"/>
              <a:gd name="connsiteX2" fmla="*/ 3917 w 9976"/>
              <a:gd name="connsiteY2" fmla="*/ 10472 h 10472"/>
              <a:gd name="connsiteX3" fmla="*/ 0 w 9976"/>
              <a:gd name="connsiteY3" fmla="*/ 5735 h 10472"/>
              <a:gd name="connsiteX0" fmla="*/ 0 w 10000"/>
              <a:gd name="connsiteY0" fmla="*/ 5477 h 10142"/>
              <a:gd name="connsiteX1" fmla="*/ 10000 w 10000"/>
              <a:gd name="connsiteY1" fmla="*/ 0 h 10142"/>
              <a:gd name="connsiteX2" fmla="*/ 3989 w 10000"/>
              <a:gd name="connsiteY2" fmla="*/ 10142 h 10142"/>
              <a:gd name="connsiteX3" fmla="*/ 0 w 10000"/>
              <a:gd name="connsiteY3" fmla="*/ 5477 h 10142"/>
              <a:gd name="connsiteX0" fmla="*/ 0 w 10026"/>
              <a:gd name="connsiteY0" fmla="*/ 5481 h 10142"/>
              <a:gd name="connsiteX1" fmla="*/ 10026 w 10026"/>
              <a:gd name="connsiteY1" fmla="*/ 0 h 10142"/>
              <a:gd name="connsiteX2" fmla="*/ 4015 w 10026"/>
              <a:gd name="connsiteY2" fmla="*/ 10142 h 10142"/>
              <a:gd name="connsiteX3" fmla="*/ 0 w 10026"/>
              <a:gd name="connsiteY3" fmla="*/ 5481 h 10142"/>
              <a:gd name="connsiteX0" fmla="*/ 0 w 9920"/>
              <a:gd name="connsiteY0" fmla="*/ 5296 h 10142"/>
              <a:gd name="connsiteX1" fmla="*/ 9920 w 9920"/>
              <a:gd name="connsiteY1" fmla="*/ 0 h 10142"/>
              <a:gd name="connsiteX2" fmla="*/ 3909 w 9920"/>
              <a:gd name="connsiteY2" fmla="*/ 10142 h 10142"/>
              <a:gd name="connsiteX3" fmla="*/ 0 w 9920"/>
              <a:gd name="connsiteY3" fmla="*/ 5296 h 10142"/>
              <a:gd name="connsiteX0" fmla="*/ 0 w 10000"/>
              <a:gd name="connsiteY0" fmla="*/ 5222 h 9921"/>
              <a:gd name="connsiteX1" fmla="*/ 10000 w 10000"/>
              <a:gd name="connsiteY1" fmla="*/ 0 h 9921"/>
              <a:gd name="connsiteX2" fmla="*/ 4109 w 10000"/>
              <a:gd name="connsiteY2" fmla="*/ 9921 h 9921"/>
              <a:gd name="connsiteX3" fmla="*/ 0 w 10000"/>
              <a:gd name="connsiteY3" fmla="*/ 5222 h 9921"/>
            </a:gdLst>
            <a:ahLst/>
            <a:cxnLst>
              <a:cxn ang="0">
                <a:pos x="connsiteX0" y="connsiteY0"/>
              </a:cxn>
              <a:cxn ang="0">
                <a:pos x="connsiteX1" y="connsiteY1"/>
              </a:cxn>
              <a:cxn ang="0">
                <a:pos x="connsiteX2" y="connsiteY2"/>
              </a:cxn>
              <a:cxn ang="0">
                <a:pos x="connsiteX3" y="connsiteY3"/>
              </a:cxn>
            </a:cxnLst>
            <a:rect l="l" t="t" r="r" b="b"/>
            <a:pathLst>
              <a:path w="10000" h="9921">
                <a:moveTo>
                  <a:pt x="0" y="5222"/>
                </a:moveTo>
                <a:cubicBezTo>
                  <a:pt x="5620" y="7696"/>
                  <a:pt x="6398" y="2030"/>
                  <a:pt x="10000" y="0"/>
                </a:cubicBezTo>
                <a:lnTo>
                  <a:pt x="4109" y="9921"/>
                </a:lnTo>
                <a:cubicBezTo>
                  <a:pt x="2825" y="8598"/>
                  <a:pt x="1283" y="6544"/>
                  <a:pt x="0" y="522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1" name="3 Combinar"/>
          <p:cNvSpPr/>
          <p:nvPr/>
        </p:nvSpPr>
        <p:spPr>
          <a:xfrm rot="18559545" flipV="1">
            <a:off x="-1559197" y="-1032559"/>
            <a:ext cx="6880064" cy="44387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464"/>
              <a:gd name="connsiteY0" fmla="*/ 5857 h 9649"/>
              <a:gd name="connsiteX1" fmla="*/ 10464 w 10464"/>
              <a:gd name="connsiteY1" fmla="*/ 0 h 9649"/>
              <a:gd name="connsiteX2" fmla="*/ 3572 w 10464"/>
              <a:gd name="connsiteY2" fmla="*/ 9649 h 9649"/>
              <a:gd name="connsiteX3" fmla="*/ 0 w 10464"/>
              <a:gd name="connsiteY3" fmla="*/ 5857 h 9649"/>
              <a:gd name="connsiteX0" fmla="*/ 0 w 10000"/>
              <a:gd name="connsiteY0" fmla="*/ 6070 h 10535"/>
              <a:gd name="connsiteX1" fmla="*/ 10000 w 10000"/>
              <a:gd name="connsiteY1" fmla="*/ 0 h 10535"/>
              <a:gd name="connsiteX2" fmla="*/ 3849 w 10000"/>
              <a:gd name="connsiteY2" fmla="*/ 10535 h 10535"/>
              <a:gd name="connsiteX3" fmla="*/ 0 w 10000"/>
              <a:gd name="connsiteY3" fmla="*/ 6070 h 10535"/>
              <a:gd name="connsiteX0" fmla="*/ 0 w 10428"/>
              <a:gd name="connsiteY0" fmla="*/ 5491 h 10535"/>
              <a:gd name="connsiteX1" fmla="*/ 10428 w 10428"/>
              <a:gd name="connsiteY1" fmla="*/ 0 h 10535"/>
              <a:gd name="connsiteX2" fmla="*/ 4277 w 10428"/>
              <a:gd name="connsiteY2" fmla="*/ 10535 h 10535"/>
              <a:gd name="connsiteX3" fmla="*/ 0 w 10428"/>
              <a:gd name="connsiteY3" fmla="*/ 5491 h 10535"/>
              <a:gd name="connsiteX0" fmla="*/ 0 w 10753"/>
              <a:gd name="connsiteY0" fmla="*/ 5111 h 10535"/>
              <a:gd name="connsiteX1" fmla="*/ 10753 w 10753"/>
              <a:gd name="connsiteY1" fmla="*/ 0 h 10535"/>
              <a:gd name="connsiteX2" fmla="*/ 4602 w 10753"/>
              <a:gd name="connsiteY2" fmla="*/ 10535 h 10535"/>
              <a:gd name="connsiteX3" fmla="*/ 0 w 10753"/>
              <a:gd name="connsiteY3" fmla="*/ 5111 h 10535"/>
              <a:gd name="connsiteX0" fmla="*/ 0 w 10753"/>
              <a:gd name="connsiteY0" fmla="*/ 5111 h 10875"/>
              <a:gd name="connsiteX1" fmla="*/ 10753 w 10753"/>
              <a:gd name="connsiteY1" fmla="*/ 0 h 10875"/>
              <a:gd name="connsiteX2" fmla="*/ 4489 w 10753"/>
              <a:gd name="connsiteY2" fmla="*/ 10875 h 10875"/>
              <a:gd name="connsiteX3" fmla="*/ 0 w 10753"/>
              <a:gd name="connsiteY3" fmla="*/ 5111 h 10875"/>
              <a:gd name="connsiteX0" fmla="*/ 0 w 10256"/>
              <a:gd name="connsiteY0" fmla="*/ 4428 h 10192"/>
              <a:gd name="connsiteX1" fmla="*/ 10256 w 10256"/>
              <a:gd name="connsiteY1" fmla="*/ 0 h 10192"/>
              <a:gd name="connsiteX2" fmla="*/ 4489 w 10256"/>
              <a:gd name="connsiteY2" fmla="*/ 10192 h 10192"/>
              <a:gd name="connsiteX3" fmla="*/ 0 w 10256"/>
              <a:gd name="connsiteY3" fmla="*/ 4428 h 10192"/>
              <a:gd name="connsiteX0" fmla="*/ 0 w 10282"/>
              <a:gd name="connsiteY0" fmla="*/ 4603 h 10192"/>
              <a:gd name="connsiteX1" fmla="*/ 10282 w 10282"/>
              <a:gd name="connsiteY1" fmla="*/ 0 h 10192"/>
              <a:gd name="connsiteX2" fmla="*/ 4515 w 10282"/>
              <a:gd name="connsiteY2" fmla="*/ 10192 h 10192"/>
              <a:gd name="connsiteX3" fmla="*/ 0 w 10282"/>
              <a:gd name="connsiteY3" fmla="*/ 4603 h 10192"/>
              <a:gd name="connsiteX0" fmla="*/ 0 w 10282"/>
              <a:gd name="connsiteY0" fmla="*/ 4603 h 10192"/>
              <a:gd name="connsiteX1" fmla="*/ 10282 w 10282"/>
              <a:gd name="connsiteY1" fmla="*/ 0 h 10192"/>
              <a:gd name="connsiteX2" fmla="*/ 4515 w 10282"/>
              <a:gd name="connsiteY2" fmla="*/ 10192 h 10192"/>
              <a:gd name="connsiteX3" fmla="*/ 571 w 10282"/>
              <a:gd name="connsiteY3" fmla="*/ 5338 h 10192"/>
              <a:gd name="connsiteX4" fmla="*/ 0 w 10282"/>
              <a:gd name="connsiteY4" fmla="*/ 4603 h 10192"/>
              <a:gd name="connsiteX0" fmla="*/ 0 w 10282"/>
              <a:gd name="connsiteY0" fmla="*/ 4603 h 10271"/>
              <a:gd name="connsiteX1" fmla="*/ 10282 w 10282"/>
              <a:gd name="connsiteY1" fmla="*/ 0 h 10271"/>
              <a:gd name="connsiteX2" fmla="*/ 4495 w 10282"/>
              <a:gd name="connsiteY2" fmla="*/ 10271 h 10271"/>
              <a:gd name="connsiteX3" fmla="*/ 571 w 10282"/>
              <a:gd name="connsiteY3" fmla="*/ 5338 h 10271"/>
              <a:gd name="connsiteX4" fmla="*/ 0 w 10282"/>
              <a:gd name="connsiteY4" fmla="*/ 4603 h 10271"/>
              <a:gd name="connsiteX0" fmla="*/ 0 w 10078"/>
              <a:gd name="connsiteY0" fmla="*/ 4969 h 10637"/>
              <a:gd name="connsiteX1" fmla="*/ 10078 w 10078"/>
              <a:gd name="connsiteY1" fmla="*/ 0 h 10637"/>
              <a:gd name="connsiteX2" fmla="*/ 4495 w 10078"/>
              <a:gd name="connsiteY2" fmla="*/ 10637 h 10637"/>
              <a:gd name="connsiteX3" fmla="*/ 571 w 10078"/>
              <a:gd name="connsiteY3" fmla="*/ 5704 h 10637"/>
              <a:gd name="connsiteX4" fmla="*/ 0 w 10078"/>
              <a:gd name="connsiteY4" fmla="*/ 4969 h 10637"/>
              <a:gd name="connsiteX0" fmla="*/ 0 w 10109"/>
              <a:gd name="connsiteY0" fmla="*/ 4894 h 10562"/>
              <a:gd name="connsiteX1" fmla="*/ 10109 w 10109"/>
              <a:gd name="connsiteY1" fmla="*/ 0 h 10562"/>
              <a:gd name="connsiteX2" fmla="*/ 4495 w 10109"/>
              <a:gd name="connsiteY2" fmla="*/ 10562 h 10562"/>
              <a:gd name="connsiteX3" fmla="*/ 571 w 10109"/>
              <a:gd name="connsiteY3" fmla="*/ 5629 h 10562"/>
              <a:gd name="connsiteX4" fmla="*/ 0 w 10109"/>
              <a:gd name="connsiteY4" fmla="*/ 4894 h 10562"/>
              <a:gd name="connsiteX0" fmla="*/ 0 w 10109"/>
              <a:gd name="connsiteY0" fmla="*/ 4894 h 10751"/>
              <a:gd name="connsiteX1" fmla="*/ 10109 w 10109"/>
              <a:gd name="connsiteY1" fmla="*/ 0 h 10751"/>
              <a:gd name="connsiteX2" fmla="*/ 4654 w 10109"/>
              <a:gd name="connsiteY2" fmla="*/ 10751 h 10751"/>
              <a:gd name="connsiteX3" fmla="*/ 571 w 10109"/>
              <a:gd name="connsiteY3" fmla="*/ 5629 h 10751"/>
              <a:gd name="connsiteX4" fmla="*/ 0 w 10109"/>
              <a:gd name="connsiteY4" fmla="*/ 4894 h 10751"/>
              <a:gd name="connsiteX0" fmla="*/ 0 w 9863"/>
              <a:gd name="connsiteY0" fmla="*/ 4583 h 10440"/>
              <a:gd name="connsiteX1" fmla="*/ 9863 w 9863"/>
              <a:gd name="connsiteY1" fmla="*/ 0 h 10440"/>
              <a:gd name="connsiteX2" fmla="*/ 4654 w 9863"/>
              <a:gd name="connsiteY2" fmla="*/ 10440 h 10440"/>
              <a:gd name="connsiteX3" fmla="*/ 571 w 9863"/>
              <a:gd name="connsiteY3" fmla="*/ 5318 h 10440"/>
              <a:gd name="connsiteX4" fmla="*/ 0 w 9863"/>
              <a:gd name="connsiteY4" fmla="*/ 4583 h 10440"/>
              <a:gd name="connsiteX0" fmla="*/ 0 w 9645"/>
              <a:gd name="connsiteY0" fmla="*/ 4200 h 10000"/>
              <a:gd name="connsiteX1" fmla="*/ 9645 w 9645"/>
              <a:gd name="connsiteY1" fmla="*/ 0 h 10000"/>
              <a:gd name="connsiteX2" fmla="*/ 4364 w 9645"/>
              <a:gd name="connsiteY2" fmla="*/ 10000 h 10000"/>
              <a:gd name="connsiteX3" fmla="*/ 224 w 9645"/>
              <a:gd name="connsiteY3" fmla="*/ 5094 h 10000"/>
              <a:gd name="connsiteX4" fmla="*/ 0 w 9645"/>
              <a:gd name="connsiteY4" fmla="*/ 4200 h 10000"/>
              <a:gd name="connsiteX0" fmla="*/ 0 w 10000"/>
              <a:gd name="connsiteY0" fmla="*/ 4200 h 10000"/>
              <a:gd name="connsiteX1" fmla="*/ 10000 w 10000"/>
              <a:gd name="connsiteY1" fmla="*/ 0 h 10000"/>
              <a:gd name="connsiteX2" fmla="*/ 4525 w 10000"/>
              <a:gd name="connsiteY2" fmla="*/ 10000 h 10000"/>
              <a:gd name="connsiteX3" fmla="*/ 354 w 10000"/>
              <a:gd name="connsiteY3" fmla="*/ 4695 h 10000"/>
              <a:gd name="connsiteX4" fmla="*/ 0 w 10000"/>
              <a:gd name="connsiteY4" fmla="*/ 42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200"/>
                </a:moveTo>
                <a:cubicBezTo>
                  <a:pt x="5224" y="6704"/>
                  <a:pt x="6652" y="2054"/>
                  <a:pt x="10000" y="0"/>
                </a:cubicBezTo>
                <a:cubicBezTo>
                  <a:pt x="7972" y="3280"/>
                  <a:pt x="6552" y="6720"/>
                  <a:pt x="4525" y="10000"/>
                </a:cubicBezTo>
                <a:cubicBezTo>
                  <a:pt x="2963" y="8233"/>
                  <a:pt x="1916" y="6462"/>
                  <a:pt x="354" y="4695"/>
                </a:cubicBezTo>
                <a:cubicBezTo>
                  <a:pt x="276" y="4397"/>
                  <a:pt x="78" y="4498"/>
                  <a:pt x="0" y="4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
        <p:nvSpPr>
          <p:cNvPr id="12" name="3 Combinar"/>
          <p:cNvSpPr/>
          <p:nvPr/>
        </p:nvSpPr>
        <p:spPr>
          <a:xfrm rot="18559545" flipV="1">
            <a:off x="-992414" y="-1312660"/>
            <a:ext cx="6160847" cy="444926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8413"/>
              <a:gd name="connsiteX1" fmla="*/ 10000 w 10000"/>
              <a:gd name="connsiteY1" fmla="*/ 0 h 18413"/>
              <a:gd name="connsiteX2" fmla="*/ 5325 w 10000"/>
              <a:gd name="connsiteY2" fmla="*/ 18413 h 18413"/>
              <a:gd name="connsiteX3" fmla="*/ 0 w 10000"/>
              <a:gd name="connsiteY3" fmla="*/ 0 h 18413"/>
              <a:gd name="connsiteX0" fmla="*/ 0 w 7273"/>
              <a:gd name="connsiteY0" fmla="*/ 11431 h 18413"/>
              <a:gd name="connsiteX1" fmla="*/ 7273 w 7273"/>
              <a:gd name="connsiteY1" fmla="*/ 0 h 18413"/>
              <a:gd name="connsiteX2" fmla="*/ 2598 w 7273"/>
              <a:gd name="connsiteY2" fmla="*/ 18413 h 18413"/>
              <a:gd name="connsiteX3" fmla="*/ 0 w 7273"/>
              <a:gd name="connsiteY3" fmla="*/ 11431 h 18413"/>
              <a:gd name="connsiteX0" fmla="*/ 0 w 10000"/>
              <a:gd name="connsiteY0" fmla="*/ 6208 h 10000"/>
              <a:gd name="connsiteX1" fmla="*/ 10000 w 10000"/>
              <a:gd name="connsiteY1" fmla="*/ 0 h 10000"/>
              <a:gd name="connsiteX2" fmla="*/ 3572 w 10000"/>
              <a:gd name="connsiteY2" fmla="*/ 10000 h 10000"/>
              <a:gd name="connsiteX3" fmla="*/ 0 w 10000"/>
              <a:gd name="connsiteY3" fmla="*/ 6208 h 10000"/>
              <a:gd name="connsiteX0" fmla="*/ 0 w 10000"/>
              <a:gd name="connsiteY0" fmla="*/ 6208 h 10041"/>
              <a:gd name="connsiteX1" fmla="*/ 10000 w 10000"/>
              <a:gd name="connsiteY1" fmla="*/ 0 h 10041"/>
              <a:gd name="connsiteX2" fmla="*/ 3666 w 10000"/>
              <a:gd name="connsiteY2" fmla="*/ 10041 h 10041"/>
              <a:gd name="connsiteX3" fmla="*/ 0 w 10000"/>
              <a:gd name="connsiteY3" fmla="*/ 6208 h 10041"/>
              <a:gd name="connsiteX0" fmla="*/ 0 w 10000"/>
              <a:gd name="connsiteY0" fmla="*/ 6208 h 10336"/>
              <a:gd name="connsiteX1" fmla="*/ 10000 w 10000"/>
              <a:gd name="connsiteY1" fmla="*/ 0 h 10336"/>
              <a:gd name="connsiteX2" fmla="*/ 3492 w 10000"/>
              <a:gd name="connsiteY2" fmla="*/ 10336 h 10336"/>
              <a:gd name="connsiteX3" fmla="*/ 0 w 10000"/>
              <a:gd name="connsiteY3" fmla="*/ 6208 h 10336"/>
              <a:gd name="connsiteX0" fmla="*/ 0 w 9351"/>
              <a:gd name="connsiteY0" fmla="*/ 5467 h 9595"/>
              <a:gd name="connsiteX1" fmla="*/ 9351 w 9351"/>
              <a:gd name="connsiteY1" fmla="*/ 0 h 9595"/>
              <a:gd name="connsiteX2" fmla="*/ 3492 w 9351"/>
              <a:gd name="connsiteY2" fmla="*/ 9595 h 9595"/>
              <a:gd name="connsiteX3" fmla="*/ 0 w 9351"/>
              <a:gd name="connsiteY3" fmla="*/ 5467 h 9595"/>
              <a:gd name="connsiteX0" fmla="*/ 0 w 10077"/>
              <a:gd name="connsiteY0" fmla="*/ 5784 h 10000"/>
              <a:gd name="connsiteX1" fmla="*/ 10077 w 10077"/>
              <a:gd name="connsiteY1" fmla="*/ 0 h 10000"/>
              <a:gd name="connsiteX2" fmla="*/ 3811 w 10077"/>
              <a:gd name="connsiteY2" fmla="*/ 10000 h 10000"/>
              <a:gd name="connsiteX3" fmla="*/ 0 w 10077"/>
              <a:gd name="connsiteY3" fmla="*/ 5784 h 10000"/>
              <a:gd name="connsiteX0" fmla="*/ 0 w 10002"/>
              <a:gd name="connsiteY0" fmla="*/ 6245 h 10461"/>
              <a:gd name="connsiteX1" fmla="*/ 10002 w 10002"/>
              <a:gd name="connsiteY1" fmla="*/ 0 h 10461"/>
              <a:gd name="connsiteX2" fmla="*/ 3811 w 10002"/>
              <a:gd name="connsiteY2" fmla="*/ 10461 h 10461"/>
              <a:gd name="connsiteX3" fmla="*/ 0 w 10002"/>
              <a:gd name="connsiteY3" fmla="*/ 6245 h 10461"/>
              <a:gd name="connsiteX0" fmla="*/ 0 w 10090"/>
              <a:gd name="connsiteY0" fmla="*/ 6181 h 10397"/>
              <a:gd name="connsiteX1" fmla="*/ 10090 w 10090"/>
              <a:gd name="connsiteY1" fmla="*/ 0 h 10397"/>
              <a:gd name="connsiteX2" fmla="*/ 3811 w 10090"/>
              <a:gd name="connsiteY2" fmla="*/ 10397 h 10397"/>
              <a:gd name="connsiteX3" fmla="*/ 0 w 10090"/>
              <a:gd name="connsiteY3" fmla="*/ 6181 h 10397"/>
              <a:gd name="connsiteX0" fmla="*/ 0 w 10090"/>
              <a:gd name="connsiteY0" fmla="*/ 6181 h 10496"/>
              <a:gd name="connsiteX1" fmla="*/ 10090 w 10090"/>
              <a:gd name="connsiteY1" fmla="*/ 0 h 10496"/>
              <a:gd name="connsiteX2" fmla="*/ 3973 w 10090"/>
              <a:gd name="connsiteY2" fmla="*/ 10496 h 10496"/>
              <a:gd name="connsiteX3" fmla="*/ 0 w 10090"/>
              <a:gd name="connsiteY3" fmla="*/ 6181 h 10496"/>
              <a:gd name="connsiteX0" fmla="*/ 0 w 9768"/>
              <a:gd name="connsiteY0" fmla="*/ 5835 h 10150"/>
              <a:gd name="connsiteX1" fmla="*/ 9768 w 9768"/>
              <a:gd name="connsiteY1" fmla="*/ 0 h 10150"/>
              <a:gd name="connsiteX2" fmla="*/ 3973 w 9768"/>
              <a:gd name="connsiteY2" fmla="*/ 10150 h 10150"/>
              <a:gd name="connsiteX3" fmla="*/ 0 w 9768"/>
              <a:gd name="connsiteY3" fmla="*/ 5835 h 10150"/>
              <a:gd name="connsiteX0" fmla="*/ 0 w 10000"/>
              <a:gd name="connsiteY0" fmla="*/ 5749 h 10088"/>
              <a:gd name="connsiteX1" fmla="*/ 10000 w 10000"/>
              <a:gd name="connsiteY1" fmla="*/ 0 h 10088"/>
              <a:gd name="connsiteX2" fmla="*/ 4061 w 10000"/>
              <a:gd name="connsiteY2" fmla="*/ 10088 h 10088"/>
              <a:gd name="connsiteX3" fmla="*/ 0 w 10000"/>
              <a:gd name="connsiteY3" fmla="*/ 5749 h 10088"/>
              <a:gd name="connsiteX0" fmla="*/ 0 w 9832"/>
              <a:gd name="connsiteY0" fmla="*/ 5457 h 10088"/>
              <a:gd name="connsiteX1" fmla="*/ 9832 w 9832"/>
              <a:gd name="connsiteY1" fmla="*/ 0 h 10088"/>
              <a:gd name="connsiteX2" fmla="*/ 3893 w 9832"/>
              <a:gd name="connsiteY2" fmla="*/ 10088 h 10088"/>
              <a:gd name="connsiteX3" fmla="*/ 0 w 9832"/>
              <a:gd name="connsiteY3" fmla="*/ 5457 h 10088"/>
            </a:gdLst>
            <a:ahLst/>
            <a:cxnLst>
              <a:cxn ang="0">
                <a:pos x="connsiteX0" y="connsiteY0"/>
              </a:cxn>
              <a:cxn ang="0">
                <a:pos x="connsiteX1" y="connsiteY1"/>
              </a:cxn>
              <a:cxn ang="0">
                <a:pos x="connsiteX2" y="connsiteY2"/>
              </a:cxn>
              <a:cxn ang="0">
                <a:pos x="connsiteX3" y="connsiteY3"/>
              </a:cxn>
            </a:cxnLst>
            <a:rect l="l" t="t" r="r" b="b"/>
            <a:pathLst>
              <a:path w="9832" h="10088">
                <a:moveTo>
                  <a:pt x="0" y="5457"/>
                </a:moveTo>
                <a:cubicBezTo>
                  <a:pt x="5694" y="8046"/>
                  <a:pt x="6183" y="2124"/>
                  <a:pt x="9832" y="0"/>
                </a:cubicBezTo>
                <a:lnTo>
                  <a:pt x="3893" y="10088"/>
                </a:lnTo>
                <a:lnTo>
                  <a:pt x="0" y="545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8051" tIns="39025" rIns="78051" bIns="39025" spcCol="0" rtlCol="0" anchor="ctr"/>
          <a:lstStyle/>
          <a:p>
            <a:pPr algn="ctr"/>
            <a:endParaRPr lang="es-MX" dirty="0"/>
          </a:p>
        </p:txBody>
      </p:sp>
    </p:spTree>
    <p:extLst>
      <p:ext uri="{BB962C8B-B14F-4D97-AF65-F5344CB8AC3E}">
        <p14:creationId xmlns:p14="http://schemas.microsoft.com/office/powerpoint/2010/main" val="1977644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78</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69317357"/>
              </p:ext>
            </p:extLst>
          </p:nvPr>
        </p:nvGraphicFramePr>
        <p:xfrm>
          <a:off x="69956" y="864146"/>
          <a:ext cx="5607334" cy="2736303"/>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90425">
                <a:tc gridSpan="4">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5581">
                <a:tc gridSpan="4">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9534">
                <a:tc gridSpan="4">
                  <a:txBody>
                    <a:bodyPr/>
                    <a:lstStyle/>
                    <a:p>
                      <a:pPr marL="0" algn="just" defTabSz="746966" rtl="0" eaLnBrk="1" latinLnBrk="0" hangingPunct="1"/>
                      <a:r>
                        <a:rPr lang="es-MX" sz="1200" b="1" kern="1200" dirty="0">
                          <a:solidFill>
                            <a:srgbClr val="3D2E32"/>
                          </a:solidFill>
                          <a:latin typeface="+mn-lt"/>
                          <a:ea typeface="+mn-ea"/>
                          <a:cs typeface="+mn-cs"/>
                        </a:rPr>
                        <a:t>Elaborar calendario de reuniones de negociación.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885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31/10/2020</a:t>
                      </a: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121912">
                <a:tc>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3088068646"/>
              </p:ext>
            </p:extLst>
          </p:nvPr>
        </p:nvGraphicFramePr>
        <p:xfrm>
          <a:off x="69956" y="3803170"/>
          <a:ext cx="5607334" cy="3242312"/>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70286">
                <a:tc gridSpan="5">
                  <a:txBody>
                    <a:bodyPr/>
                    <a:lstStyle/>
                    <a:p>
                      <a:pPr marL="0" algn="ctr" defTabSz="746966" rtl="0" eaLnBrk="1" latinLnBrk="0" hangingPunct="1"/>
                      <a:r>
                        <a:rPr lang="es-ES"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26283">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9295">
                <a:tc gridSpan="5">
                  <a:txBody>
                    <a:bodyPr/>
                    <a:lstStyle/>
                    <a:p>
                      <a:pPr marL="0" algn="just" defTabSz="746966" rtl="0" eaLnBrk="1" latinLnBrk="0" hangingPunct="1"/>
                      <a:r>
                        <a:rPr lang="es-MX" sz="1200" b="1" kern="1200" dirty="0">
                          <a:solidFill>
                            <a:srgbClr val="3D2E32"/>
                          </a:solidFill>
                          <a:latin typeface="+mn-lt"/>
                          <a:ea typeface="+mn-ea"/>
                          <a:cs typeface="+mn-cs"/>
                        </a:rPr>
                        <a:t>Llevar a cabo las reuniones con las universidades e instituciones.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70042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De acuerdo al Calendario de reuniones</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286027">
                <a:tc gridSpan="2">
                  <a:txBody>
                    <a:bodyPr/>
                    <a:lstStyle/>
                    <a:p>
                      <a:pPr marL="0" marR="0" indent="0" algn="l" defTabSz="746966" rtl="0" eaLnBrk="1" fontAlgn="auto" latinLnBrk="0" hangingPunct="1">
                        <a:lnSpc>
                          <a:spcPct val="100000"/>
                        </a:lnSpc>
                        <a:spcBef>
                          <a:spcPts val="0"/>
                        </a:spcBef>
                        <a:spcAft>
                          <a:spcPts val="0"/>
                        </a:spcAft>
                        <a:buClrTx/>
                        <a:buSzTx/>
                        <a:buFontTx/>
                        <a:buNone/>
                        <a:tabLst/>
                        <a:defRPr/>
                      </a:pPr>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endParaRPr lang="es-MX"/>
                    </a:p>
                  </a:txBody>
                  <a:tcP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180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79</a:t>
            </a:fld>
            <a:endParaRPr lang="es-MX" sz="1000" dirty="0"/>
          </a:p>
        </p:txBody>
      </p:sp>
      <p:graphicFrame>
        <p:nvGraphicFramePr>
          <p:cNvPr id="12" name="11 Tabla"/>
          <p:cNvGraphicFramePr>
            <a:graphicFrameLocks noGrp="1"/>
          </p:cNvGraphicFramePr>
          <p:nvPr>
            <p:extLst>
              <p:ext uri="{D42A27DB-BD31-4B8C-83A1-F6EECF244321}">
                <p14:modId xmlns:p14="http://schemas.microsoft.com/office/powerpoint/2010/main" val="1355069565"/>
              </p:ext>
            </p:extLst>
          </p:nvPr>
        </p:nvGraphicFramePr>
        <p:xfrm>
          <a:off x="69956" y="864146"/>
          <a:ext cx="5607334" cy="3096344"/>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80968">
                <a:tc gridSpan="5">
                  <a:txBody>
                    <a:bodyPr/>
                    <a:lstStyle/>
                    <a:p>
                      <a:pPr marL="0" algn="ctr" defTabSz="746966" rtl="0" eaLnBrk="1" latinLnBrk="0" hangingPunct="1"/>
                      <a:r>
                        <a:rPr lang="es-ES"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2394">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6025">
                <a:tc gridSpan="5">
                  <a:txBody>
                    <a:bodyPr/>
                    <a:lstStyle/>
                    <a:p>
                      <a:pPr marL="0" algn="just" defTabSz="746966" rtl="0" eaLnBrk="1" latinLnBrk="0" hangingPunct="1"/>
                      <a:r>
                        <a:rPr lang="es-MX" sz="1200" b="1" kern="1200" dirty="0">
                          <a:solidFill>
                            <a:srgbClr val="3D2E32"/>
                          </a:solidFill>
                          <a:latin typeface="+mn-lt"/>
                          <a:ea typeface="+mn-ea"/>
                          <a:cs typeface="+mn-cs"/>
                        </a:rPr>
                        <a:t>Elaborar un convenio de colaboración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50684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30/06/2021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10116">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1" name="10 Tabla"/>
          <p:cNvGraphicFramePr>
            <a:graphicFrameLocks noGrp="1"/>
          </p:cNvGraphicFramePr>
          <p:nvPr>
            <p:extLst>
              <p:ext uri="{D42A27DB-BD31-4B8C-83A1-F6EECF244321}">
                <p14:modId xmlns:p14="http://schemas.microsoft.com/office/powerpoint/2010/main" val="2820969369"/>
              </p:ext>
            </p:extLst>
          </p:nvPr>
        </p:nvGraphicFramePr>
        <p:xfrm>
          <a:off x="69956" y="4176515"/>
          <a:ext cx="5607334" cy="2812195"/>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74119">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56353">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38587">
                <a:tc gridSpan="5">
                  <a:txBody>
                    <a:bodyPr/>
                    <a:lstStyle/>
                    <a:p>
                      <a:pPr marL="0" algn="just" defTabSz="746966" rtl="0" eaLnBrk="1" latinLnBrk="0" hangingPunct="1"/>
                      <a:r>
                        <a:rPr lang="es-MX" sz="1200" b="1" kern="1200" dirty="0">
                          <a:solidFill>
                            <a:srgbClr val="3D2E32"/>
                          </a:solidFill>
                          <a:latin typeface="+mn-lt"/>
                          <a:ea typeface="+mn-ea"/>
                          <a:cs typeface="+mn-cs"/>
                        </a:rPr>
                        <a:t>Elaborar un documento que justifique la ejecución de una 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38587">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31/10/2020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404549">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6228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a:t>
            </a:fld>
            <a:endParaRPr lang="es-MX" sz="1000" dirty="0"/>
          </a:p>
        </p:txBody>
      </p:sp>
      <p:graphicFrame>
        <p:nvGraphicFramePr>
          <p:cNvPr id="11" name="10 Tabla"/>
          <p:cNvGraphicFramePr>
            <a:graphicFrameLocks noGrp="1"/>
          </p:cNvGraphicFramePr>
          <p:nvPr>
            <p:extLst/>
          </p:nvPr>
        </p:nvGraphicFramePr>
        <p:xfrm>
          <a:off x="69956" y="864146"/>
          <a:ext cx="5607334" cy="4970887"/>
        </p:xfrm>
        <a:graphic>
          <a:graphicData uri="http://schemas.openxmlformats.org/drawingml/2006/table">
            <a:tbl>
              <a:tblPr firstRow="1" bandRow="1">
                <a:tableStyleId>{2D5ABB26-0587-4C30-8999-92F81FD0307C}</a:tableStyleId>
              </a:tblPr>
              <a:tblGrid>
                <a:gridCol w="1082371">
                  <a:extLst>
                    <a:ext uri="{9D8B030D-6E8A-4147-A177-3AD203B41FA5}">
                      <a16:colId xmlns:a16="http://schemas.microsoft.com/office/drawing/2014/main" val="20000"/>
                    </a:ext>
                  </a:extLst>
                </a:gridCol>
                <a:gridCol w="429379">
                  <a:extLst>
                    <a:ext uri="{9D8B030D-6E8A-4147-A177-3AD203B41FA5}">
                      <a16:colId xmlns:a16="http://schemas.microsoft.com/office/drawing/2014/main" val="1014704447"/>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2088232">
                <a:tc gridSpan="5">
                  <a:txBody>
                    <a:bodyPr/>
                    <a:lstStyle/>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No existe un método claro y sistemático para la priorización de necesidades. Tampoco fue posible identificar criterios consensuados respecto a lo que constituye una necesidad insatisfecha factible de atención. Esto puede permitir que se asigne discrecionalmente los recursos independientes de los objetivos normativos del fondo.</a:t>
                      </a:r>
                    </a:p>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Débil coordinación de las instancias federales y estatales para definir en conjuntos los criterios de cobertura de los programas de atención a la salud en las entidades.</a:t>
                      </a:r>
                      <a:endParaRPr lang="es-MX" sz="1400"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12076">
                <a:tc gridSpan="5">
                  <a:txBody>
                    <a:bodyPr/>
                    <a:lstStyle/>
                    <a:p>
                      <a:pPr marL="0" algn="ctr" defTabSz="746966" rtl="0" eaLnBrk="1" latinLnBrk="0" hangingPunct="1"/>
                      <a:r>
                        <a:rPr lang="es-MX" sz="1300" b="1" u="none" kern="1200" dirty="0" smtClean="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884589">
                <a:tc gridSpan="5">
                  <a:txBody>
                    <a:bodyPr/>
                    <a:lstStyle/>
                    <a:p>
                      <a:pPr marL="0" algn="just" defTabSz="746966" rtl="0" eaLnBrk="1" latinLnBrk="0" hangingPunct="1"/>
                      <a:r>
                        <a:rPr lang="es-MX" sz="1200" b="1" kern="1200" dirty="0" smtClean="0">
                          <a:solidFill>
                            <a:srgbClr val="3D2E32"/>
                          </a:solidFill>
                          <a:latin typeface="+mn-lt"/>
                          <a:ea typeface="+mn-ea"/>
                          <a:cs typeface="+mn-cs"/>
                        </a:rPr>
                        <a:t>Designar un enlace que de prioridad a las recomendaciones establecidas para los aspectos susceptibles de mejora, con cada una de las áreas involucradas y rediseñar los procesos de las mismas, así como las entidades federales y estatales.</a:t>
                      </a:r>
                      <a:endParaRPr lang="es-MX" sz="1200" b="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91532">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smtClean="0">
                          <a:solidFill>
                            <a:srgbClr val="3D2E32"/>
                          </a:solidFill>
                          <a:latin typeface="+mn-lt"/>
                          <a:ea typeface="+mn-ea"/>
                          <a:cs typeface="+mn-cs"/>
                        </a:rPr>
                        <a:t>11/11/2022</a:t>
                      </a:r>
                      <a:endParaRPr lang="es-MX" sz="1200" kern="1200" dirty="0">
                        <a:solidFill>
                          <a:srgbClr val="3D2E32"/>
                        </a:solidFill>
                        <a:latin typeface="+mn-lt"/>
                        <a:ea typeface="+mn-ea"/>
                        <a:cs typeface="+mn-cs"/>
                      </a:endParaRP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mn-lt"/>
                          <a:ea typeface="+mn-ea"/>
                          <a:cs typeface="+mn-cs"/>
                        </a:rPr>
                        <a:t>100</a:t>
                      </a:r>
                      <a:r>
                        <a:rPr lang="es-MX" sz="1200" b="1" kern="1200" dirty="0">
                          <a:solidFill>
                            <a:schemeClr val="tx1"/>
                          </a:solidFill>
                          <a:latin typeface="+mn-lt"/>
                          <a:ea typeface="+mn-ea"/>
                          <a:cs typeface="+mn-cs"/>
                        </a:rPr>
                        <a:t>%</a:t>
                      </a:r>
                    </a:p>
                  </a:txBody>
                  <a:tcPr marL="97541" marR="97541" marT="53783" marB="53783" anchor="ctr"/>
                </a:tc>
                <a:extLst>
                  <a:ext uri="{0D108BD9-81ED-4DB2-BD59-A6C34878D82A}">
                    <a16:rowId xmlns:a16="http://schemas.microsoft.com/office/drawing/2014/main" val="10005"/>
                  </a:ext>
                </a:extLst>
              </a:tr>
              <a:tr h="556398">
                <a:tc gridSpan="5">
                  <a:txBody>
                    <a:bodyPr/>
                    <a:lstStyle/>
                    <a:p>
                      <a:pPr marL="0" algn="just" defTabSz="746966" rtl="0" eaLnBrk="1" latinLnBrk="0" hangingPunct="1"/>
                      <a:r>
                        <a:rPr lang="es-MX" sz="1200" i="1" kern="1200" dirty="0" smtClean="0">
                          <a:solidFill>
                            <a:srgbClr val="3D2E32"/>
                          </a:solidFill>
                          <a:latin typeface="+mn-lt"/>
                          <a:ea typeface="+mn-ea"/>
                          <a:cs typeface="+mn-cs"/>
                        </a:rPr>
                        <a:t>“Se ha establecido una persona responsable como enlace administrativo permanente.”</a:t>
                      </a:r>
                      <a:endParaRPr lang="es-MX" sz="1200" i="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638060">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a:t>
                      </a:r>
                      <a:r>
                        <a:rPr lang="es-MX" sz="1200" b="1" kern="1200" dirty="0" smtClean="0">
                          <a:solidFill>
                            <a:srgbClr val="861D31"/>
                          </a:solidFill>
                          <a:effectLst>
                            <a:outerShdw blurRad="38100" dist="38100" dir="2700000" algn="tl">
                              <a:srgbClr val="000000">
                                <a:alpha val="43137"/>
                              </a:srgbClr>
                            </a:outerShdw>
                          </a:effectLst>
                          <a:latin typeface="+mn-lt"/>
                          <a:ea typeface="+mn-ea"/>
                          <a:cs typeface="+mn-cs"/>
                        </a:rPr>
                        <a:t>probatorio:</a:t>
                      </a:r>
                      <a:endParaRPr lang="es-MX" sz="1200" b="1"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gridSpan="4">
                  <a:txBody>
                    <a:bodyPr/>
                    <a:lstStyle/>
                    <a:p>
                      <a:pPr marL="228600" indent="-228600" algn="just">
                        <a:buFont typeface="+mj-lt"/>
                        <a:buAutoNum type="arabicPeriod"/>
                      </a:pPr>
                      <a:r>
                        <a:rPr lang="es-MX" sz="1200" i="0" dirty="0" smtClean="0"/>
                        <a:t>Oficio de nombramiento.</a:t>
                      </a:r>
                      <a:endParaRPr lang="es-MX" sz="12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endParaRPr lang="es-MX" sz="1300" b="1" dirty="0" smtClean="0">
              <a:solidFill>
                <a:schemeClr val="bg1"/>
              </a:solidFill>
              <a:latin typeface="Montserrat Ultra Light" pitchFamily="50" charset="0"/>
            </a:endParaRPr>
          </a:p>
          <a:p>
            <a:pPr algn="ctr"/>
            <a:r>
              <a:rPr lang="es-MX" sz="1300" b="1" dirty="0" smtClean="0">
                <a:solidFill>
                  <a:schemeClr val="bg1"/>
                </a:solidFill>
                <a:latin typeface="Montserrat Ultra Light" pitchFamily="50" charset="0"/>
              </a:rPr>
              <a:t>de </a:t>
            </a:r>
            <a:r>
              <a:rPr lang="es-MX" sz="1300" b="1" dirty="0">
                <a:solidFill>
                  <a:schemeClr val="bg1"/>
                </a:solidFill>
                <a:latin typeface="Montserrat Ultra Light" pitchFamily="50" charset="0"/>
              </a:rPr>
              <a:t>Mejora (ASM)</a:t>
            </a:r>
          </a:p>
        </p:txBody>
      </p:sp>
    </p:spTree>
    <p:extLst>
      <p:ext uri="{BB962C8B-B14F-4D97-AF65-F5344CB8AC3E}">
        <p14:creationId xmlns:p14="http://schemas.microsoft.com/office/powerpoint/2010/main" val="21381198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80</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3217611401"/>
              </p:ext>
            </p:extLst>
          </p:nvPr>
        </p:nvGraphicFramePr>
        <p:xfrm>
          <a:off x="69956" y="792138"/>
          <a:ext cx="5607334" cy="2952328"/>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92762">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7411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5459">
                <a:tc gridSpan="5">
                  <a:txBody>
                    <a:bodyPr/>
                    <a:lstStyle/>
                    <a:p>
                      <a:pPr marL="0" algn="just" defTabSz="746966" rtl="0" eaLnBrk="1" latinLnBrk="0" hangingPunct="1"/>
                      <a:r>
                        <a:rPr lang="es-MX" sz="1200" b="1" kern="1200" dirty="0">
                          <a:solidFill>
                            <a:srgbClr val="3D2E32"/>
                          </a:solidFill>
                          <a:latin typeface="+mn-lt"/>
                          <a:ea typeface="+mn-ea"/>
                          <a:cs typeface="+mn-cs"/>
                        </a:rPr>
                        <a:t>Gestionar Recursos para la 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55459">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30/11/2020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474538">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algn="just"/>
                      <a:r>
                        <a:rPr lang="es-MX" sz="1200" i="0" dirty="0"/>
                        <a:t>La pandemia generada por el coronavirus SARS-COV2 COVID-19, tuvo un impacto en los avances de los ASM del Programa Educación Tecnológica evaluado durante el ejercicio fiscal 2019, retrasando los trabajos programados para ser realizados cuando las condiciones sean las adecuadas.</a:t>
                      </a: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3669547157"/>
              </p:ext>
            </p:extLst>
          </p:nvPr>
        </p:nvGraphicFramePr>
        <p:xfrm>
          <a:off x="72207" y="4032498"/>
          <a:ext cx="5607334" cy="2736305"/>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64023">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6737">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29450">
                <a:tc gridSpan="5">
                  <a:txBody>
                    <a:bodyPr/>
                    <a:lstStyle/>
                    <a:p>
                      <a:pPr marL="0" algn="just" defTabSz="746966" rtl="0" eaLnBrk="1" latinLnBrk="0" hangingPunct="1"/>
                      <a:r>
                        <a:rPr lang="es-MX" sz="1200" b="1" kern="1200" dirty="0">
                          <a:solidFill>
                            <a:srgbClr val="3D2E32"/>
                          </a:solidFill>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9450">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30/11/2020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66645">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562402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81</a:t>
            </a:fld>
            <a:endParaRPr lang="es-MX" sz="1000" dirty="0"/>
          </a:p>
        </p:txBody>
      </p:sp>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3" name="12 Tabla"/>
          <p:cNvGraphicFramePr>
            <a:graphicFrameLocks noGrp="1"/>
          </p:cNvGraphicFramePr>
          <p:nvPr>
            <p:extLst>
              <p:ext uri="{D42A27DB-BD31-4B8C-83A1-F6EECF244321}">
                <p14:modId xmlns:p14="http://schemas.microsoft.com/office/powerpoint/2010/main" val="191943423"/>
              </p:ext>
            </p:extLst>
          </p:nvPr>
        </p:nvGraphicFramePr>
        <p:xfrm>
          <a:off x="69956" y="864146"/>
          <a:ext cx="5607334" cy="3168353"/>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825322">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Investigación cuyo propósito sea documentar la manera cómo el programa contribuye a los Objetivos de Organismos internacionales en relación con los Objetivos de Desarrollo Sustentable</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506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8965">
                <a:tc gridSpan="5">
                  <a:txBody>
                    <a:bodyPr/>
                    <a:lstStyle/>
                    <a:p>
                      <a:pPr marL="0" algn="just" defTabSz="746966" rtl="0" eaLnBrk="1" latinLnBrk="0" hangingPunct="1"/>
                      <a:r>
                        <a:rPr lang="es-MX" sz="1200" b="1" kern="1200" dirty="0">
                          <a:solidFill>
                            <a:srgbClr val="3D2E32"/>
                          </a:solidFill>
                          <a:latin typeface="+mn-lt"/>
                          <a:ea typeface="+mn-ea"/>
                          <a:cs typeface="+mn-cs"/>
                        </a:rPr>
                        <a:t>Realizar la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8360">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20641">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49129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82</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3119467562"/>
              </p:ext>
            </p:extLst>
          </p:nvPr>
        </p:nvGraphicFramePr>
        <p:xfrm>
          <a:off x="69956" y="4021375"/>
          <a:ext cx="5607334" cy="2891443"/>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81253">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0368">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3794">
                <a:tc gridSpan="5">
                  <a:txBody>
                    <a:bodyPr/>
                    <a:lstStyle/>
                    <a:p>
                      <a:pPr marL="0" algn="just" defTabSz="746966" rtl="0" eaLnBrk="1" latinLnBrk="0" hangingPunct="1"/>
                      <a:r>
                        <a:rPr lang="pt-BR" sz="1200" b="1" kern="1200" dirty="0">
                          <a:solidFill>
                            <a:srgbClr val="3D2E32"/>
                          </a:solidFill>
                          <a:latin typeface="+mn-lt"/>
                          <a:ea typeface="+mn-ea"/>
                          <a:cs typeface="+mn-cs"/>
                        </a:rPr>
                        <a:t>Listado de temas a tratar</a:t>
                      </a:r>
                      <a:endParaRPr lang="es-MX" sz="1200" b="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3898">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31/07/2020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02130">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2445666109"/>
              </p:ext>
            </p:extLst>
          </p:nvPr>
        </p:nvGraphicFramePr>
        <p:xfrm>
          <a:off x="72207" y="864146"/>
          <a:ext cx="5607334" cy="2952329"/>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93493">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732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71454">
                <a:tc gridSpan="5">
                  <a:txBody>
                    <a:bodyPr/>
                    <a:lstStyle/>
                    <a:p>
                      <a:pPr marL="0" algn="just" defTabSz="746966" rtl="0" eaLnBrk="1" latinLnBrk="0" hangingPunct="1"/>
                      <a:r>
                        <a:rPr lang="pt-BR" sz="1200" b="1" kern="1200" dirty="0">
                          <a:solidFill>
                            <a:srgbClr val="3D2E32"/>
                          </a:solidFill>
                          <a:latin typeface="+mn-lt"/>
                          <a:ea typeface="+mn-ea"/>
                          <a:cs typeface="+mn-cs"/>
                        </a:rPr>
                        <a:t>Inventario de </a:t>
                      </a:r>
                      <a:r>
                        <a:rPr lang="es-MX" sz="1200" b="1" kern="1200" noProof="0" dirty="0">
                          <a:solidFill>
                            <a:srgbClr val="3D2E32"/>
                          </a:solidFill>
                          <a:latin typeface="+mn-lt"/>
                          <a:ea typeface="+mn-ea"/>
                          <a:cs typeface="+mn-cs"/>
                        </a:rPr>
                        <a:t>Instituciones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0508">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31/07/2020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29549">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4330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83</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3789706656"/>
              </p:ext>
            </p:extLst>
          </p:nvPr>
        </p:nvGraphicFramePr>
        <p:xfrm>
          <a:off x="69956" y="864146"/>
          <a:ext cx="5607334" cy="2952329"/>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93493">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732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71454">
                <a:tc gridSpan="5">
                  <a:txBody>
                    <a:bodyPr/>
                    <a:lstStyle/>
                    <a:p>
                      <a:pPr marL="0" algn="just" defTabSz="746966" rtl="0" eaLnBrk="1" latinLnBrk="0" hangingPunct="1"/>
                      <a:r>
                        <a:rPr lang="es-MX" sz="1200" b="1" kern="1200" dirty="0">
                          <a:solidFill>
                            <a:srgbClr val="3D2E32"/>
                          </a:solidFill>
                          <a:latin typeface="+mn-lt"/>
                          <a:ea typeface="+mn-ea"/>
                          <a:cs typeface="+mn-cs"/>
                        </a:rPr>
                        <a:t>Matriz de negociación.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0508">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15/08/2020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29549">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476171122"/>
              </p:ext>
            </p:extLst>
          </p:nvPr>
        </p:nvGraphicFramePr>
        <p:xfrm>
          <a:off x="72207" y="4032498"/>
          <a:ext cx="5607334" cy="2808312"/>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64542">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2087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3334">
                <a:tc gridSpan="5">
                  <a:txBody>
                    <a:bodyPr/>
                    <a:lstStyle/>
                    <a:p>
                      <a:pPr marL="0" algn="just" defTabSz="746966" rtl="0" eaLnBrk="1" latinLnBrk="0" hangingPunct="1"/>
                      <a:r>
                        <a:rPr lang="es-MX" sz="1200" b="1" kern="1200" dirty="0">
                          <a:solidFill>
                            <a:srgbClr val="3D2E32"/>
                          </a:solidFill>
                          <a:latin typeface="+mn-lt"/>
                          <a:ea typeface="+mn-ea"/>
                          <a:cs typeface="+mn-cs"/>
                        </a:rPr>
                        <a:t>Contactar a los responsables de las Instituciones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04873">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15/10/2020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264693">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34017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84</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3535087492"/>
              </p:ext>
            </p:extLst>
          </p:nvPr>
        </p:nvGraphicFramePr>
        <p:xfrm>
          <a:off x="69956" y="3822480"/>
          <a:ext cx="5607334" cy="3166231"/>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59942">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18256">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50455">
                <a:tc gridSpan="5">
                  <a:txBody>
                    <a:bodyPr/>
                    <a:lstStyle/>
                    <a:p>
                      <a:pPr marL="0" algn="just" defTabSz="746966" rtl="0" eaLnBrk="1" latinLnBrk="0" hangingPunct="1"/>
                      <a:r>
                        <a:rPr lang="es-MX" sz="1200" b="1" kern="1200" dirty="0">
                          <a:solidFill>
                            <a:srgbClr val="3D2E32"/>
                          </a:solidFill>
                          <a:latin typeface="+mn-lt"/>
                          <a:ea typeface="+mn-ea"/>
                          <a:cs typeface="+mn-cs"/>
                        </a:rPr>
                        <a:t>Llevar a cabo las reuniones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683189">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Se realizarán conforme a</a:t>
                      </a:r>
                    </a:p>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Agenda</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254389">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2692499774"/>
              </p:ext>
            </p:extLst>
          </p:nvPr>
        </p:nvGraphicFramePr>
        <p:xfrm>
          <a:off x="72207" y="864146"/>
          <a:ext cx="5607334" cy="2880319"/>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579017">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29097">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62394">
                <a:tc gridSpan="5">
                  <a:txBody>
                    <a:bodyPr/>
                    <a:lstStyle/>
                    <a:p>
                      <a:pPr marL="0" algn="just" defTabSz="746966" rtl="0" eaLnBrk="1" latinLnBrk="0" hangingPunct="1"/>
                      <a:r>
                        <a:rPr lang="es-MX" sz="1200" b="1" kern="1200" dirty="0">
                          <a:solidFill>
                            <a:srgbClr val="3D2E32"/>
                          </a:solidFill>
                          <a:latin typeface="+mn-lt"/>
                          <a:ea typeface="+mn-ea"/>
                          <a:cs typeface="+mn-cs"/>
                        </a:rPr>
                        <a:t>Agendar reuniones</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2690">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31/10/2020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297121">
                <a:tc gridSpan="2">
                  <a:txBody>
                    <a:bodyPr/>
                    <a:lstStyle/>
                    <a:p>
                      <a:pPr marL="0" algn="just" defTabSz="746966" rtl="0" eaLnBrk="1" latinLnBrk="0" hangingPunct="1"/>
                      <a:r>
                        <a:rPr lang="es-MX" sz="1200" b="1" i="0" u="none" kern="1200" dirty="0">
                          <a:solidFill>
                            <a:srgbClr val="861D31"/>
                          </a:solidFill>
                          <a:effectLst>
                            <a:outerShdw blurRad="38100" dist="38100" dir="2700000" algn="tl">
                              <a:srgbClr val="000000">
                                <a:alpha val="43137"/>
                              </a:srgbClr>
                            </a:outerShdw>
                          </a:effectLst>
                          <a:latin typeface="+mn-lt"/>
                          <a:ea typeface="+mn-ea"/>
                          <a:cs typeface="+mn-cs"/>
                        </a:rPr>
                        <a:t>Observaciones:</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3057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85</a:t>
            </a:fld>
            <a:endParaRPr lang="es-MX" sz="1000" dirty="0"/>
          </a:p>
        </p:txBody>
      </p:sp>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2548997188"/>
              </p:ext>
            </p:extLst>
          </p:nvPr>
        </p:nvGraphicFramePr>
        <p:xfrm>
          <a:off x="72207" y="864146"/>
          <a:ext cx="5607334" cy="3024336"/>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607968">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Convenio de colaboración con universidades e instituciones de educación superior y de investigación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555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80514">
                <a:tc gridSpan="5">
                  <a:txBody>
                    <a:bodyPr/>
                    <a:lstStyle/>
                    <a:p>
                      <a:pPr marL="0" algn="just" defTabSz="746966" rtl="0" eaLnBrk="1" latinLnBrk="0" hangingPunct="1"/>
                      <a:r>
                        <a:rPr lang="es-MX" sz="1200" b="1" kern="1200" dirty="0">
                          <a:solidFill>
                            <a:srgbClr val="3D2E32"/>
                          </a:solidFill>
                          <a:latin typeface="+mn-lt"/>
                          <a:ea typeface="+mn-ea"/>
                          <a:cs typeface="+mn-cs"/>
                        </a:rPr>
                        <a:t>Formalizar acuerdos mediante la concertación de un Convenio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8325">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30/06/2021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61977">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858434409"/>
              </p:ext>
            </p:extLst>
          </p:nvPr>
        </p:nvGraphicFramePr>
        <p:xfrm>
          <a:off x="69956" y="4101563"/>
          <a:ext cx="5607334" cy="2887147"/>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5702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0070">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26567">
                <a:tc gridSpan="5">
                  <a:txBody>
                    <a:bodyPr/>
                    <a:lstStyle/>
                    <a:p>
                      <a:pPr marL="0" algn="just" defTabSz="746966" rtl="0" eaLnBrk="1" latinLnBrk="0" hangingPunct="1"/>
                      <a:r>
                        <a:rPr lang="es-MX" sz="1200" b="1" kern="1200" dirty="0">
                          <a:solidFill>
                            <a:srgbClr val="3D2E32"/>
                          </a:solidFill>
                          <a:latin typeface="+mn-lt"/>
                          <a:ea typeface="+mn-ea"/>
                          <a:cs typeface="+mn-cs"/>
                        </a:rPr>
                        <a:t>Investigar la situación que guarda la Evaluación de Impacto programada en el PAE 2019, para el Sistema CONALEP</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3116">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31/12/2020</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40370">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3249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86</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25155164"/>
              </p:ext>
            </p:extLst>
          </p:nvPr>
        </p:nvGraphicFramePr>
        <p:xfrm>
          <a:off x="69956" y="792138"/>
          <a:ext cx="5607334" cy="2808313"/>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73603">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55861">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38120">
                <a:tc gridSpan="5">
                  <a:txBody>
                    <a:bodyPr/>
                    <a:lstStyle/>
                    <a:p>
                      <a:pPr marL="0" algn="just" defTabSz="746966" rtl="0" eaLnBrk="1" latinLnBrk="0" hangingPunct="1"/>
                      <a:r>
                        <a:rPr lang="es-MX" sz="1200" b="1" kern="1200" dirty="0">
                          <a:solidFill>
                            <a:srgbClr val="3D2E32"/>
                          </a:solidFill>
                          <a:latin typeface="+mn-lt"/>
                          <a:ea typeface="+mn-ea"/>
                          <a:cs typeface="+mn-cs"/>
                        </a:rPr>
                        <a:t>Elaborar un documento que justifique la ejecución de una 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38120">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28/02/2021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402609">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2902867727"/>
              </p:ext>
            </p:extLst>
          </p:nvPr>
        </p:nvGraphicFramePr>
        <p:xfrm>
          <a:off x="72207" y="4029556"/>
          <a:ext cx="5607334" cy="2883262"/>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5654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9613">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25858">
                <a:tc gridSpan="5">
                  <a:txBody>
                    <a:bodyPr/>
                    <a:lstStyle/>
                    <a:p>
                      <a:pPr marL="0" algn="just" defTabSz="746966" rtl="0" eaLnBrk="1" latinLnBrk="0" hangingPunct="1"/>
                      <a:r>
                        <a:rPr lang="es-MX" sz="1200" b="1" kern="1200" dirty="0">
                          <a:solidFill>
                            <a:srgbClr val="3D2E32"/>
                          </a:solidFill>
                          <a:latin typeface="+mn-lt"/>
                          <a:ea typeface="+mn-ea"/>
                          <a:cs typeface="+mn-cs"/>
                        </a:rPr>
                        <a:t>Solicitar cotización de Evaluaciones de Impacto a Instituciones Certificadas por CONEVAL</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2681">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28/02/2021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38566">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93388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87</a:t>
            </a:fld>
            <a:endParaRPr lang="es-MX" sz="1000" dirty="0"/>
          </a:p>
        </p:txBody>
      </p:sp>
      <p:graphicFrame>
        <p:nvGraphicFramePr>
          <p:cNvPr id="11" name="10 Tabla"/>
          <p:cNvGraphicFramePr>
            <a:graphicFrameLocks noGrp="1"/>
          </p:cNvGraphicFramePr>
          <p:nvPr>
            <p:extLst>
              <p:ext uri="{D42A27DB-BD31-4B8C-83A1-F6EECF244321}">
                <p14:modId xmlns:p14="http://schemas.microsoft.com/office/powerpoint/2010/main" val="2175122186"/>
              </p:ext>
            </p:extLst>
          </p:nvPr>
        </p:nvGraphicFramePr>
        <p:xfrm>
          <a:off x="69956" y="792138"/>
          <a:ext cx="5607334" cy="2952327"/>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52659">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35912">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19165">
                <a:tc gridSpan="5">
                  <a:txBody>
                    <a:bodyPr/>
                    <a:lstStyle/>
                    <a:p>
                      <a:pPr marL="0" algn="just" defTabSz="746966" rtl="0" eaLnBrk="1" latinLnBrk="0" hangingPunct="1"/>
                      <a:r>
                        <a:rPr lang="es-MX" sz="1200" b="1" kern="1200" dirty="0">
                          <a:solidFill>
                            <a:srgbClr val="3D2E32"/>
                          </a:solidFill>
                          <a:latin typeface="+mn-lt"/>
                          <a:ea typeface="+mn-ea"/>
                          <a:cs typeface="+mn-cs"/>
                        </a:rPr>
                        <a:t>Gestionar recursos para contrato del equipo evaluador</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9165">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28/02/2021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625426">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3" name="12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p>
          <a:p>
            <a:pPr algn="ctr"/>
            <a:r>
              <a:rPr lang="es-MX" sz="1300" b="1" dirty="0">
                <a:solidFill>
                  <a:schemeClr val="bg1"/>
                </a:solidFill>
                <a:latin typeface="Montserrat Ultra Light" pitchFamily="50" charset="0"/>
              </a:rPr>
              <a:t>de Mejora (ASM)</a:t>
            </a:r>
          </a:p>
        </p:txBody>
      </p:sp>
      <p:graphicFrame>
        <p:nvGraphicFramePr>
          <p:cNvPr id="12" name="11 Tabla"/>
          <p:cNvGraphicFramePr>
            <a:graphicFrameLocks noGrp="1"/>
          </p:cNvGraphicFramePr>
          <p:nvPr>
            <p:extLst>
              <p:ext uri="{D42A27DB-BD31-4B8C-83A1-F6EECF244321}">
                <p14:modId xmlns:p14="http://schemas.microsoft.com/office/powerpoint/2010/main" val="2609748761"/>
              </p:ext>
            </p:extLst>
          </p:nvPr>
        </p:nvGraphicFramePr>
        <p:xfrm>
          <a:off x="72207" y="4140428"/>
          <a:ext cx="5607334" cy="2700382"/>
        </p:xfrm>
        <a:graphic>
          <a:graphicData uri="http://schemas.openxmlformats.org/drawingml/2006/table">
            <a:tbl>
              <a:tblPr firstRow="1" bandRow="1">
                <a:tableStyleId>{2D5ABB26-0587-4C30-8999-92F81FD0307C}</a:tableStyleId>
              </a:tblPr>
              <a:tblGrid>
                <a:gridCol w="1511750">
                  <a:extLst>
                    <a:ext uri="{9D8B030D-6E8A-4147-A177-3AD203B41FA5}">
                      <a16:colId xmlns:a16="http://schemas.microsoft.com/office/drawing/2014/main" val="20000"/>
                    </a:ext>
                  </a:extLst>
                </a:gridCol>
                <a:gridCol w="146621">
                  <a:extLst>
                    <a:ext uri="{9D8B030D-6E8A-4147-A177-3AD203B41FA5}">
                      <a16:colId xmlns:a16="http://schemas.microsoft.com/office/drawing/2014/main" val="20001"/>
                    </a:ext>
                  </a:extLst>
                </a:gridCol>
                <a:gridCol w="1402003">
                  <a:extLst>
                    <a:ext uri="{9D8B030D-6E8A-4147-A177-3AD203B41FA5}">
                      <a16:colId xmlns:a16="http://schemas.microsoft.com/office/drawing/2014/main" val="2427617332"/>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359244">
                <a:tc gridSpan="5">
                  <a:txBody>
                    <a:bodyPr/>
                    <a:lstStyle/>
                    <a:p>
                      <a:pPr marL="0" algn="ctr" defTabSz="746966" rtl="0" eaLnBrk="1" latinLnBrk="0" hangingPunct="1"/>
                      <a:r>
                        <a:rPr lang="es-MX" sz="1400" kern="1200" dirty="0">
                          <a:solidFill>
                            <a:srgbClr val="861D31"/>
                          </a:solidFill>
                          <a:effectLst>
                            <a:outerShdw blurRad="38100" dist="38100" dir="2700000" algn="tl">
                              <a:srgbClr val="000000">
                                <a:alpha val="43137"/>
                              </a:srgbClr>
                            </a:outerShdw>
                          </a:effectLst>
                          <a:latin typeface="+mn-lt"/>
                          <a:ea typeface="+mn-ea"/>
                          <a:cs typeface="+mn-cs"/>
                        </a:rPr>
                        <a:t>Evaluación de Impacto</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42185">
                <a:tc gridSpan="5">
                  <a:txBody>
                    <a:bodyPr/>
                    <a:lstStyle/>
                    <a:p>
                      <a:pPr marL="0" algn="ctr" defTabSz="746966" rtl="0" eaLnBrk="1" latinLnBrk="0" hangingPunct="1"/>
                      <a:r>
                        <a:rPr lang="es-MX" sz="1300" b="1" u="none" kern="1200" dirty="0">
                          <a:solidFill>
                            <a:srgbClr val="861D31"/>
                          </a:solidFill>
                          <a:effectLst>
                            <a:outerShdw blurRad="38100" dist="38100" dir="2700000" algn="tl">
                              <a:srgbClr val="000000">
                                <a:alpha val="43137"/>
                              </a:srgbClr>
                            </a:outerShdw>
                          </a:effectLst>
                        </a:rPr>
                        <a:t>Acción</a:t>
                      </a: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25125">
                <a:tc gridSpan="5">
                  <a:txBody>
                    <a:bodyPr/>
                    <a:lstStyle/>
                    <a:p>
                      <a:pPr marL="0" algn="just" defTabSz="746966" rtl="0" eaLnBrk="1" latinLnBrk="0" hangingPunct="1"/>
                      <a:r>
                        <a:rPr lang="es-MX" sz="1200" b="1" kern="1200" dirty="0">
                          <a:solidFill>
                            <a:srgbClr val="3D2E32"/>
                          </a:solidFill>
                          <a:latin typeface="+mn-lt"/>
                          <a:ea typeface="+mn-ea"/>
                          <a:cs typeface="+mn-cs"/>
                        </a:rPr>
                        <a:t>Realizar</a:t>
                      </a:r>
                      <a:r>
                        <a:rPr lang="es-MX" sz="1200" b="1" kern="1200" baseline="0" dirty="0">
                          <a:solidFill>
                            <a:srgbClr val="3D2E32"/>
                          </a:solidFill>
                          <a:latin typeface="+mn-lt"/>
                          <a:ea typeface="+mn-ea"/>
                          <a:cs typeface="+mn-cs"/>
                        </a:rPr>
                        <a:t> la Evaluación de Impacto</a:t>
                      </a:r>
                      <a:endParaRPr lang="es-MX" sz="1200" b="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25125">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gridSpan="2">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28/02/2021</a:t>
                      </a:r>
                    </a:p>
                  </a:txBody>
                  <a:tcPr marL="97541" marR="97541" marT="53783" marB="53783" anchor="ctr"/>
                </a:tc>
                <a:tc hMerge="1">
                  <a:txBody>
                    <a:bodyPr/>
                    <a:lstStyle/>
                    <a:p>
                      <a:pPr marL="0" marR="0" indent="0" algn="ctr" defTabSz="746966" rtl="0" eaLnBrk="1" fontAlgn="auto" latinLnBrk="0" hangingPunct="1">
                        <a:lnSpc>
                          <a:spcPct val="100000"/>
                        </a:lnSpc>
                        <a:spcBef>
                          <a:spcPts val="0"/>
                        </a:spcBef>
                        <a:spcAft>
                          <a:spcPts val="0"/>
                        </a:spcAft>
                        <a:buClrTx/>
                        <a:buSzTx/>
                        <a:buFontTx/>
                        <a:buNone/>
                        <a:tabLst/>
                        <a:defRPr/>
                      </a:pPr>
                      <a:endParaRPr lang="es-MX" sz="1000" kern="1200" dirty="0">
                        <a:solidFill>
                          <a:srgbClr val="3D2E32"/>
                        </a:solidFill>
                        <a:latin typeface="+mn-lt"/>
                        <a:ea typeface="+mn-ea"/>
                        <a:cs typeface="+mn-cs"/>
                      </a:endParaRPr>
                    </a:p>
                  </a:txBody>
                  <a:tcPr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latin typeface="+mn-lt"/>
                          <a:ea typeface="+mn-ea"/>
                          <a:cs typeface="+mn-cs"/>
                        </a:rPr>
                        <a:t>0%</a:t>
                      </a:r>
                    </a:p>
                  </a:txBody>
                  <a:tcPr marL="97541" marR="97541" marT="53783" marB="53783" anchor="ctr">
                    <a:noFill/>
                  </a:tcPr>
                </a:tc>
                <a:extLst>
                  <a:ext uri="{0D108BD9-81ED-4DB2-BD59-A6C34878D82A}">
                    <a16:rowId xmlns:a16="http://schemas.microsoft.com/office/drawing/2014/main" val="10005"/>
                  </a:ext>
                </a:extLst>
              </a:tr>
              <a:tr h="1348703">
                <a:tc gridSpan="2">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gridSpan="3">
                  <a:txBody>
                    <a:bodyPr/>
                    <a:lstStyle/>
                    <a:p>
                      <a:pPr marL="0" marR="0" indent="0" algn="just" defTabSz="746966" rtl="0" eaLnBrk="1" fontAlgn="auto" latinLnBrk="0" hangingPunct="1">
                        <a:lnSpc>
                          <a:spcPct val="100000"/>
                        </a:lnSpc>
                        <a:spcBef>
                          <a:spcPts val="0"/>
                        </a:spcBef>
                        <a:spcAft>
                          <a:spcPts val="0"/>
                        </a:spcAft>
                        <a:buClrTx/>
                        <a:buSzTx/>
                        <a:buFontTx/>
                        <a:buNone/>
                        <a:tabLst/>
                        <a:defRPr/>
                      </a:pPr>
                      <a:r>
                        <a:rPr lang="es-MX" sz="1200" kern="1200" dirty="0">
                          <a:solidFill>
                            <a:srgbClr val="3D2E32"/>
                          </a:solidFill>
                          <a:latin typeface="+mn-lt"/>
                          <a:ea typeface="+mn-ea"/>
                          <a:cs typeface="+mn-cs"/>
                        </a:rPr>
                        <a:t>La pandemia generada por el coronavirus SARS-COV2 COVID-19, tuvo un impacto en los avances de los ASM del Programa Educación</a:t>
                      </a:r>
                      <a:r>
                        <a:rPr lang="es-MX" sz="1200" kern="1200" baseline="0" dirty="0">
                          <a:solidFill>
                            <a:srgbClr val="3D2E32"/>
                          </a:solidFill>
                          <a:latin typeface="+mn-lt"/>
                          <a:ea typeface="+mn-ea"/>
                          <a:cs typeface="+mn-cs"/>
                        </a:rPr>
                        <a:t> Tecnológica</a:t>
                      </a:r>
                      <a:r>
                        <a:rPr lang="es-MX" sz="1200" kern="1200" dirty="0">
                          <a:solidFill>
                            <a:srgbClr val="3D2E32"/>
                          </a:solidFill>
                          <a:latin typeface="+mn-lt"/>
                          <a:ea typeface="+mn-ea"/>
                          <a:cs typeface="+mn-cs"/>
                        </a:rPr>
                        <a:t> evaluado durante el ejercicio fiscal 2019,</a:t>
                      </a:r>
                      <a:r>
                        <a:rPr lang="es-MX" sz="1200" kern="1200" baseline="0" dirty="0">
                          <a:solidFill>
                            <a:srgbClr val="3D2E32"/>
                          </a:solidFill>
                          <a:latin typeface="+mn-lt"/>
                          <a:ea typeface="+mn-ea"/>
                          <a:cs typeface="+mn-cs"/>
                        </a:rPr>
                        <a:t> retrasando los trabajos programados para ser realizados cuando las condiciones sean las adecuadas.</a:t>
                      </a:r>
                      <a:endParaRPr lang="es-MX" sz="1200" kern="1200" dirty="0">
                        <a:solidFill>
                          <a:srgbClr val="3D2E32"/>
                        </a:solidFill>
                        <a:latin typeface="+mn-lt"/>
                        <a:ea typeface="+mn-ea"/>
                        <a:cs typeface="+mn-cs"/>
                      </a:endParaRPr>
                    </a:p>
                  </a:txBody>
                  <a:tcPr marL="97541" marR="97541" marT="53783" marB="53783" anchor="c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4047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791" y="-34085"/>
            <a:ext cx="5774831" cy="756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endParaRPr lang="es-MX" sz="6700" dirty="0"/>
          </a:p>
        </p:txBody>
      </p:sp>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2" y="-34085"/>
            <a:ext cx="1958725" cy="762274"/>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58763" y="-34086"/>
            <a:ext cx="3802272" cy="762275"/>
          </a:xfrm>
          <a:prstGeom prst="rect">
            <a:avLst/>
          </a:prstGeom>
        </p:spPr>
      </p:pic>
      <p:pic>
        <p:nvPicPr>
          <p:cNvPr id="4" name="Picture 2" descr="Gobierno del Estado de Sinaloa">
            <a:extLst>
              <a:ext uri="{FF2B5EF4-FFF2-40B4-BE49-F238E27FC236}">
                <a16:creationId xmlns:a16="http://schemas.microsoft.com/office/drawing/2014/main" id="{CE2FD277-53F5-441A-A787-61ACF67CB5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7" y="42777"/>
            <a:ext cx="1432794" cy="65140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 y="7053164"/>
            <a:ext cx="5797239" cy="189667"/>
          </a:xfrm>
          <a:prstGeom prst="rect">
            <a:avLst/>
          </a:prstGeom>
        </p:spPr>
      </p:pic>
      <p:sp>
        <p:nvSpPr>
          <p:cNvPr id="9" name="8 CuadroTexto"/>
          <p:cNvSpPr txBox="1"/>
          <p:nvPr/>
        </p:nvSpPr>
        <p:spPr>
          <a:xfrm>
            <a:off x="5252174" y="7045483"/>
            <a:ext cx="547230" cy="167762"/>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lIns="74697" tIns="37350" rIns="74697" bIns="37350" rtlCol="0">
            <a:spAutoFit/>
          </a:bodyPr>
          <a:lstStyle/>
          <a:p>
            <a:pPr algn="ctr"/>
            <a:endParaRPr lang="es-MX" sz="600" b="1" dirty="0">
              <a:solidFill>
                <a:srgbClr val="3D2E32"/>
              </a:solidFill>
            </a:endParaRPr>
          </a:p>
        </p:txBody>
      </p:sp>
      <p:sp>
        <p:nvSpPr>
          <p:cNvPr id="8" name="29 Marcador de número de diapositiva"/>
          <p:cNvSpPr txBox="1">
            <a:spLocks/>
          </p:cNvSpPr>
          <p:nvPr/>
        </p:nvSpPr>
        <p:spPr>
          <a:xfrm>
            <a:off x="5242514" y="6988711"/>
            <a:ext cx="547776" cy="274275"/>
          </a:xfrm>
          <a:prstGeom prst="rect">
            <a:avLst/>
          </a:prstGeom>
        </p:spPr>
        <p:txBody>
          <a:bodyPr vert="horz" lIns="74697" tIns="37350" rIns="74697" bIns="37350" rtlCol="0" anchor="ctr"/>
          <a:lstStyle>
            <a:defPPr>
              <a:defRPr lang="es-MX"/>
            </a:defPPr>
            <a:lvl1pPr marL="0" algn="r" defTabSz="875108" rtl="0" eaLnBrk="1" latinLnBrk="0" hangingPunct="1">
              <a:defRPr sz="1100" kern="1200">
                <a:solidFill>
                  <a:schemeClr val="tx1">
                    <a:tint val="75000"/>
                  </a:schemeClr>
                </a:solidFill>
                <a:latin typeface="+mn-lt"/>
                <a:ea typeface="+mn-ea"/>
                <a:cs typeface="+mn-cs"/>
              </a:defRPr>
            </a:lvl1pPr>
            <a:lvl2pPr marL="437553" algn="l" defTabSz="875108" rtl="0" eaLnBrk="1" latinLnBrk="0" hangingPunct="1">
              <a:defRPr sz="1700" kern="1200">
                <a:solidFill>
                  <a:schemeClr val="tx1"/>
                </a:solidFill>
                <a:latin typeface="+mn-lt"/>
                <a:ea typeface="+mn-ea"/>
                <a:cs typeface="+mn-cs"/>
              </a:defRPr>
            </a:lvl2pPr>
            <a:lvl3pPr marL="875108" algn="l" defTabSz="875108" rtl="0" eaLnBrk="1" latinLnBrk="0" hangingPunct="1">
              <a:defRPr sz="1700" kern="1200">
                <a:solidFill>
                  <a:schemeClr val="tx1"/>
                </a:solidFill>
                <a:latin typeface="+mn-lt"/>
                <a:ea typeface="+mn-ea"/>
                <a:cs typeface="+mn-cs"/>
              </a:defRPr>
            </a:lvl3pPr>
            <a:lvl4pPr marL="1312660" algn="l" defTabSz="875108" rtl="0" eaLnBrk="1" latinLnBrk="0" hangingPunct="1">
              <a:defRPr sz="1700" kern="1200">
                <a:solidFill>
                  <a:schemeClr val="tx1"/>
                </a:solidFill>
                <a:latin typeface="+mn-lt"/>
                <a:ea typeface="+mn-ea"/>
                <a:cs typeface="+mn-cs"/>
              </a:defRPr>
            </a:lvl4pPr>
            <a:lvl5pPr marL="1750214" algn="l" defTabSz="875108" rtl="0" eaLnBrk="1" latinLnBrk="0" hangingPunct="1">
              <a:defRPr sz="1700" kern="1200">
                <a:solidFill>
                  <a:schemeClr val="tx1"/>
                </a:solidFill>
                <a:latin typeface="+mn-lt"/>
                <a:ea typeface="+mn-ea"/>
                <a:cs typeface="+mn-cs"/>
              </a:defRPr>
            </a:lvl5pPr>
            <a:lvl6pPr marL="2187768" algn="l" defTabSz="875108" rtl="0" eaLnBrk="1" latinLnBrk="0" hangingPunct="1">
              <a:defRPr sz="1700" kern="1200">
                <a:solidFill>
                  <a:schemeClr val="tx1"/>
                </a:solidFill>
                <a:latin typeface="+mn-lt"/>
                <a:ea typeface="+mn-ea"/>
                <a:cs typeface="+mn-cs"/>
              </a:defRPr>
            </a:lvl6pPr>
            <a:lvl7pPr marL="2625321" algn="l" defTabSz="875108" rtl="0" eaLnBrk="1" latinLnBrk="0" hangingPunct="1">
              <a:defRPr sz="1700" kern="1200">
                <a:solidFill>
                  <a:schemeClr val="tx1"/>
                </a:solidFill>
                <a:latin typeface="+mn-lt"/>
                <a:ea typeface="+mn-ea"/>
                <a:cs typeface="+mn-cs"/>
              </a:defRPr>
            </a:lvl7pPr>
            <a:lvl8pPr marL="3062876" algn="l" defTabSz="875108" rtl="0" eaLnBrk="1" latinLnBrk="0" hangingPunct="1">
              <a:defRPr sz="1700" kern="1200">
                <a:solidFill>
                  <a:schemeClr val="tx1"/>
                </a:solidFill>
                <a:latin typeface="+mn-lt"/>
                <a:ea typeface="+mn-ea"/>
                <a:cs typeface="+mn-cs"/>
              </a:defRPr>
            </a:lvl8pPr>
            <a:lvl9pPr marL="3500429" algn="l" defTabSz="875108" rtl="0" eaLnBrk="1" latinLnBrk="0" hangingPunct="1">
              <a:defRPr sz="1700" kern="1200">
                <a:solidFill>
                  <a:schemeClr val="tx1"/>
                </a:solidFill>
                <a:latin typeface="+mn-lt"/>
                <a:ea typeface="+mn-ea"/>
                <a:cs typeface="+mn-cs"/>
              </a:defRPr>
            </a:lvl9pPr>
          </a:lstStyle>
          <a:p>
            <a:fld id="{34762513-7D76-44F4-A4EB-02F5BA9AE113}" type="slidenum">
              <a:rPr lang="es-MX" sz="1000" smtClean="0"/>
              <a:pPr/>
              <a:t>9</a:t>
            </a:fld>
            <a:endParaRPr lang="es-MX" sz="1000" dirty="0"/>
          </a:p>
        </p:txBody>
      </p:sp>
      <p:graphicFrame>
        <p:nvGraphicFramePr>
          <p:cNvPr id="11" name="10 Tabla"/>
          <p:cNvGraphicFramePr>
            <a:graphicFrameLocks noGrp="1"/>
          </p:cNvGraphicFramePr>
          <p:nvPr>
            <p:extLst/>
          </p:nvPr>
        </p:nvGraphicFramePr>
        <p:xfrm>
          <a:off x="69956" y="936154"/>
          <a:ext cx="5607334" cy="4608512"/>
        </p:xfrm>
        <a:graphic>
          <a:graphicData uri="http://schemas.openxmlformats.org/drawingml/2006/table">
            <a:tbl>
              <a:tblPr firstRow="1" bandRow="1">
                <a:tableStyleId>{2D5ABB26-0587-4C30-8999-92F81FD0307C}</a:tableStyleId>
              </a:tblPr>
              <a:tblGrid>
                <a:gridCol w="1082371">
                  <a:extLst>
                    <a:ext uri="{9D8B030D-6E8A-4147-A177-3AD203B41FA5}">
                      <a16:colId xmlns:a16="http://schemas.microsoft.com/office/drawing/2014/main" val="20000"/>
                    </a:ext>
                  </a:extLst>
                </a:gridCol>
                <a:gridCol w="429379">
                  <a:extLst>
                    <a:ext uri="{9D8B030D-6E8A-4147-A177-3AD203B41FA5}">
                      <a16:colId xmlns:a16="http://schemas.microsoft.com/office/drawing/2014/main" val="1543892986"/>
                    </a:ext>
                  </a:extLst>
                </a:gridCol>
                <a:gridCol w="1548624">
                  <a:extLst>
                    <a:ext uri="{9D8B030D-6E8A-4147-A177-3AD203B41FA5}">
                      <a16:colId xmlns:a16="http://schemas.microsoft.com/office/drawing/2014/main" val="20001"/>
                    </a:ext>
                  </a:extLst>
                </a:gridCol>
                <a:gridCol w="1032415">
                  <a:extLst>
                    <a:ext uri="{9D8B030D-6E8A-4147-A177-3AD203B41FA5}">
                      <a16:colId xmlns:a16="http://schemas.microsoft.com/office/drawing/2014/main" val="20002"/>
                    </a:ext>
                  </a:extLst>
                </a:gridCol>
                <a:gridCol w="1514545">
                  <a:extLst>
                    <a:ext uri="{9D8B030D-6E8A-4147-A177-3AD203B41FA5}">
                      <a16:colId xmlns:a16="http://schemas.microsoft.com/office/drawing/2014/main" val="20003"/>
                    </a:ext>
                  </a:extLst>
                </a:gridCol>
              </a:tblGrid>
              <a:tr h="1696561">
                <a:tc gridSpan="5">
                  <a:txBody>
                    <a:bodyPr/>
                    <a:lstStyle/>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La matriz de indicadores del fondo no integra temas que se deberían de considerar en atención al objetivo que busca alcanzar le FASSA.</a:t>
                      </a:r>
                    </a:p>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Falta de un método eficaz para calcular la cobertura estatal de los programas de atención a la salud.</a:t>
                      </a:r>
                    </a:p>
                    <a:p>
                      <a:pPr marL="0" algn="ctr" defTabSz="746966" rtl="0" eaLnBrk="1" latinLnBrk="0" hangingPunct="1"/>
                      <a:r>
                        <a:rPr lang="es-MX" sz="1400" kern="1200" dirty="0" smtClean="0">
                          <a:solidFill>
                            <a:srgbClr val="861D31"/>
                          </a:solidFill>
                          <a:effectLst>
                            <a:outerShdw blurRad="38100" dist="38100" dir="2700000" algn="tl">
                              <a:srgbClr val="000000">
                                <a:alpha val="43137"/>
                              </a:srgbClr>
                            </a:outerShdw>
                          </a:effectLst>
                          <a:latin typeface="+mn-lt"/>
                          <a:ea typeface="+mn-ea"/>
                          <a:cs typeface="+mn-cs"/>
                        </a:rPr>
                        <a:t>La fuente de datos utilizada para calcular la cobertura de años anteriores no se considera la adecuada.</a:t>
                      </a:r>
                      <a:endParaRPr lang="es-MX" sz="1400"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73716">
                <a:tc gridSpan="5">
                  <a:txBody>
                    <a:bodyPr/>
                    <a:lstStyle/>
                    <a:p>
                      <a:pPr marL="0" algn="ctr" defTabSz="746966" rtl="0" eaLnBrk="1" latinLnBrk="0" hangingPunct="1"/>
                      <a:r>
                        <a:rPr lang="es-MX" sz="1300" b="1" u="none" kern="1200" dirty="0" smtClean="0">
                          <a:solidFill>
                            <a:srgbClr val="861D31"/>
                          </a:solidFill>
                          <a:effectLst>
                            <a:outerShdw blurRad="38100" dist="38100" dir="2700000" algn="tl">
                              <a:srgbClr val="000000">
                                <a:alpha val="43137"/>
                              </a:srgbClr>
                            </a:outerShdw>
                          </a:effectLst>
                        </a:rPr>
                        <a:t>Actividad</a:t>
                      </a:r>
                      <a:endParaRPr lang="es-MX" sz="1300" b="1" u="none" kern="1200" dirty="0">
                        <a:solidFill>
                          <a:srgbClr val="861D31"/>
                        </a:solidFill>
                        <a:effectLst>
                          <a:outerShdw blurRad="38100" dist="38100" dir="2700000" algn="tl">
                            <a:srgbClr val="000000">
                              <a:alpha val="43137"/>
                            </a:srgbClr>
                          </a:outerShdw>
                        </a:effectLst>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025823">
                <a:tc gridSpan="5">
                  <a:txBody>
                    <a:bodyPr/>
                    <a:lstStyle/>
                    <a:p>
                      <a:pPr marL="0" algn="just" defTabSz="746966" rtl="0" eaLnBrk="1" latinLnBrk="0" hangingPunct="1"/>
                      <a:r>
                        <a:rPr lang="es-MX" sz="1200" b="1" kern="1200" dirty="0" smtClean="0">
                          <a:solidFill>
                            <a:srgbClr val="3D2E32"/>
                          </a:solidFill>
                          <a:latin typeface="+mn-lt"/>
                          <a:ea typeface="+mn-ea"/>
                          <a:cs typeface="+mn-cs"/>
                        </a:rPr>
                        <a:t>Establecer un puente de comunicación con la Federación, para llevar a cabo las acciones que permitan establecer los parámetros o proyecciones con los que cuentan las bases de datos estatales, para realizar las proyecciones adecuadas, que permitan tener una ficha técnica para cada indicador para cada ejercicio.</a:t>
                      </a:r>
                      <a:endParaRPr lang="es-MX" sz="1200" b="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55084">
                <a:tc gridSpan="2">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Fecha de término:</a:t>
                      </a:r>
                    </a:p>
                  </a:txBody>
                  <a:tcPr marL="97541" marR="97541" marT="53783" marB="53783" anchor="ctr"/>
                </a:tc>
                <a:tc hMerge="1">
                  <a:txBody>
                    <a:bodyPr/>
                    <a:lstStyle/>
                    <a:p>
                      <a:endParaRPr lang="es-MX"/>
                    </a:p>
                  </a:txBody>
                  <a:tcP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kern="1200" dirty="0" smtClean="0">
                          <a:solidFill>
                            <a:srgbClr val="3D2E32"/>
                          </a:solidFill>
                          <a:latin typeface="+mn-lt"/>
                          <a:ea typeface="+mn-ea"/>
                          <a:cs typeface="+mn-cs"/>
                        </a:rPr>
                        <a:t>11/11/2022</a:t>
                      </a:r>
                      <a:endParaRPr lang="es-MX" sz="1200" kern="1200" dirty="0">
                        <a:solidFill>
                          <a:srgbClr val="3D2E32"/>
                        </a:solidFill>
                        <a:latin typeface="+mn-lt"/>
                        <a:ea typeface="+mn-ea"/>
                        <a:cs typeface="+mn-cs"/>
                      </a:endParaRPr>
                    </a:p>
                  </a:txBody>
                  <a:tcPr marL="97541" marR="97541" marT="53783" marB="53783" anchor="ctr"/>
                </a:tc>
                <a:tc>
                  <a:txBody>
                    <a:bodyPr/>
                    <a:lstStyle/>
                    <a:p>
                      <a:pPr marL="0" algn="ctr"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Avance (%):</a:t>
                      </a:r>
                    </a:p>
                  </a:txBody>
                  <a:tcPr marL="97541" marR="97541" marT="53783" marB="53783" anchor="ctr"/>
                </a:tc>
                <a:tc>
                  <a:txBody>
                    <a:bodyPr/>
                    <a:lstStyle/>
                    <a:p>
                      <a:pPr marL="0" marR="0" indent="0" algn="ctr" defTabSz="746966"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mn-lt"/>
                          <a:ea typeface="+mn-ea"/>
                          <a:cs typeface="+mn-cs"/>
                        </a:rPr>
                        <a:t>100</a:t>
                      </a:r>
                      <a:r>
                        <a:rPr lang="es-MX" sz="1200" b="1" kern="1200" dirty="0">
                          <a:solidFill>
                            <a:schemeClr val="tx1"/>
                          </a:solidFill>
                          <a:latin typeface="+mn-lt"/>
                          <a:ea typeface="+mn-ea"/>
                          <a:cs typeface="+mn-cs"/>
                        </a:rPr>
                        <a:t>%</a:t>
                      </a:r>
                    </a:p>
                  </a:txBody>
                  <a:tcPr marL="97541" marR="97541" marT="53783" marB="53783" anchor="ctr"/>
                </a:tc>
                <a:extLst>
                  <a:ext uri="{0D108BD9-81ED-4DB2-BD59-A6C34878D82A}">
                    <a16:rowId xmlns:a16="http://schemas.microsoft.com/office/drawing/2014/main" val="10005"/>
                  </a:ext>
                </a:extLst>
              </a:tr>
              <a:tr h="578664">
                <a:tc gridSpan="5">
                  <a:txBody>
                    <a:bodyPr/>
                    <a:lstStyle/>
                    <a:p>
                      <a:pPr marL="0" algn="just" defTabSz="746966" rtl="0" eaLnBrk="1" latinLnBrk="0" hangingPunct="1"/>
                      <a:r>
                        <a:rPr lang="es-MX" sz="1200" i="1" kern="1200" dirty="0" smtClean="0">
                          <a:solidFill>
                            <a:srgbClr val="3D2E32"/>
                          </a:solidFill>
                          <a:latin typeface="+mn-lt"/>
                          <a:ea typeface="+mn-ea"/>
                          <a:cs typeface="+mn-cs"/>
                        </a:rPr>
                        <a:t>“Los indicadores e información contenida en las MIR estatales, tiene concordancia con los indicadores federales.”</a:t>
                      </a:r>
                      <a:endParaRPr lang="es-MX" sz="1200" i="1" kern="1200" dirty="0">
                        <a:solidFill>
                          <a:srgbClr val="3D2E32"/>
                        </a:solidFill>
                        <a:latin typeface="+mn-lt"/>
                        <a:ea typeface="+mn-ea"/>
                        <a:cs typeface="+mn-cs"/>
                      </a:endParaRPr>
                    </a:p>
                  </a:txBody>
                  <a:tcPr marL="97541" marR="97541" marT="53783" marB="53783"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78664">
                <a:tc>
                  <a:txBody>
                    <a:bodyPr/>
                    <a:lstStyle/>
                    <a:p>
                      <a:pPr marL="0" algn="l" defTabSz="746966" rtl="0" eaLnBrk="1" latinLnBrk="0" hangingPunct="1"/>
                      <a:r>
                        <a:rPr lang="es-MX" sz="1200" b="1" kern="1200" dirty="0">
                          <a:solidFill>
                            <a:srgbClr val="861D31"/>
                          </a:solidFill>
                          <a:effectLst>
                            <a:outerShdw blurRad="38100" dist="38100" dir="2700000" algn="tl">
                              <a:srgbClr val="000000">
                                <a:alpha val="43137"/>
                              </a:srgbClr>
                            </a:outerShdw>
                          </a:effectLst>
                          <a:latin typeface="+mn-lt"/>
                          <a:ea typeface="+mn-ea"/>
                          <a:cs typeface="+mn-cs"/>
                        </a:rPr>
                        <a:t>Documento probatorio:</a:t>
                      </a:r>
                    </a:p>
                  </a:txBody>
                  <a:tcPr marL="97541" marR="97541" marT="53783" marB="53783" anchor="ctr"/>
                </a:tc>
                <a:tc gridSpan="4">
                  <a:txBody>
                    <a:bodyPr/>
                    <a:lstStyle/>
                    <a:p>
                      <a:pPr marL="228600" indent="-228600" algn="just">
                        <a:buFont typeface="+mj-lt"/>
                        <a:buAutoNum type="arabicPeriod"/>
                      </a:pPr>
                      <a:r>
                        <a:rPr lang="es-MX" sz="1200" i="0" dirty="0" smtClean="0"/>
                        <a:t>Fichas de las matrices de indicadores.</a:t>
                      </a:r>
                      <a:endParaRPr lang="es-MX" sz="1200" i="0" dirty="0"/>
                    </a:p>
                  </a:txBody>
                  <a:tcPr marL="97541" marR="97541" marT="53783" marB="53783" anchor="ctr"/>
                </a:tc>
                <a:tc hMerge="1">
                  <a:txBody>
                    <a:bodyPr/>
                    <a:lstStyle/>
                    <a:p>
                      <a:pPr marL="0" marR="0" lvl="0" indent="0" algn="just" defTabSz="746966" rtl="0" eaLnBrk="1" fontAlgn="auto" latinLnBrk="0" hangingPunct="1">
                        <a:lnSpc>
                          <a:spcPct val="100000"/>
                        </a:lnSpc>
                        <a:spcBef>
                          <a:spcPts val="0"/>
                        </a:spcBef>
                        <a:spcAft>
                          <a:spcPts val="0"/>
                        </a:spcAft>
                        <a:buClrTx/>
                        <a:buSzTx/>
                        <a:buFontTx/>
                        <a:buNone/>
                        <a:tabLst/>
                        <a:defRPr/>
                      </a:pPr>
                      <a:r>
                        <a:rPr lang="es-MX" sz="1000" kern="1200" dirty="0">
                          <a:solidFill>
                            <a:srgbClr val="3D2E32"/>
                          </a:solidFill>
                          <a:latin typeface="+mn-lt"/>
                          <a:ea typeface="+mn-ea"/>
                          <a:cs typeface="+mn-cs"/>
                        </a:rPr>
                        <a:t>Formato con los resultados de cada fase intensiva enviados al Centro Nacional para la Salud e la Infancia y Adolescencia.</a:t>
                      </a:r>
                    </a:p>
                  </a:txBody>
                  <a:tcPr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2031825" y="144066"/>
            <a:ext cx="3314858" cy="485219"/>
          </a:xfrm>
          <a:prstGeom prst="rect">
            <a:avLst/>
          </a:prstGeom>
          <a:noFill/>
        </p:spPr>
        <p:txBody>
          <a:bodyPr wrap="none" lIns="84284" tIns="42143" rIns="84284" bIns="42143" rtlCol="0">
            <a:spAutoFit/>
          </a:bodyPr>
          <a:lstStyle/>
          <a:p>
            <a:pPr algn="ctr"/>
            <a:r>
              <a:rPr lang="es-MX" sz="1300" b="1" dirty="0">
                <a:solidFill>
                  <a:schemeClr val="bg1"/>
                </a:solidFill>
                <a:latin typeface="Montserrat Ultra Light" pitchFamily="50" charset="0"/>
              </a:rPr>
              <a:t>Avance de los Aspectos Susceptibles </a:t>
            </a:r>
            <a:endParaRPr lang="es-MX" sz="1300" b="1" dirty="0" smtClean="0">
              <a:solidFill>
                <a:schemeClr val="bg1"/>
              </a:solidFill>
              <a:latin typeface="Montserrat Ultra Light" pitchFamily="50" charset="0"/>
            </a:endParaRPr>
          </a:p>
          <a:p>
            <a:pPr algn="ctr"/>
            <a:r>
              <a:rPr lang="es-MX" sz="1300" b="1" dirty="0" smtClean="0">
                <a:solidFill>
                  <a:schemeClr val="bg1"/>
                </a:solidFill>
                <a:latin typeface="Montserrat Ultra Light" pitchFamily="50" charset="0"/>
              </a:rPr>
              <a:t>de </a:t>
            </a:r>
            <a:r>
              <a:rPr lang="es-MX" sz="1300" b="1" dirty="0">
                <a:solidFill>
                  <a:schemeClr val="bg1"/>
                </a:solidFill>
                <a:latin typeface="Montserrat Ultra Light" pitchFamily="50" charset="0"/>
              </a:rPr>
              <a:t>Mejora (ASM)</a:t>
            </a:r>
          </a:p>
        </p:txBody>
      </p:sp>
    </p:spTree>
    <p:extLst>
      <p:ext uri="{BB962C8B-B14F-4D97-AF65-F5344CB8AC3E}">
        <p14:creationId xmlns:p14="http://schemas.microsoft.com/office/powerpoint/2010/main" val="1949118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a:themeElements>
    <a:clrScheme name="Personalizado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Template>
  <TotalTime>4625</TotalTime>
  <Words>12024</Words>
  <Application>Microsoft Office PowerPoint</Application>
  <PresentationFormat>Personalizado</PresentationFormat>
  <Paragraphs>1434</Paragraphs>
  <Slides>87</Slides>
  <Notes>32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87</vt:i4>
      </vt:variant>
    </vt:vector>
  </HeadingPairs>
  <TitlesOfParts>
    <vt:vector size="97" baseType="lpstr">
      <vt:lpstr>Arial</vt:lpstr>
      <vt:lpstr>Calibri</vt:lpstr>
      <vt:lpstr>Courier New</vt:lpstr>
      <vt:lpstr>Montserrat</vt:lpstr>
      <vt:lpstr>Montserrat Light</vt:lpstr>
      <vt:lpstr>Montserrat Semi Bold</vt:lpstr>
      <vt:lpstr>Montserrat Ultra Light</vt:lpstr>
      <vt:lpstr>Times New Roman</vt:lpstr>
      <vt:lpstr>Wingdings</vt:lpstr>
      <vt:lpstr>PLANTILLA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Evaluación</dc:creator>
  <cp:lastModifiedBy>Lenovo</cp:lastModifiedBy>
  <cp:revision>321</cp:revision>
  <dcterms:created xsi:type="dcterms:W3CDTF">2020-03-02T20:30:49Z</dcterms:created>
  <dcterms:modified xsi:type="dcterms:W3CDTF">2023-03-06T21:23:13Z</dcterms:modified>
</cp:coreProperties>
</file>