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776F"/>
    <a:srgbClr val="3D2E32"/>
    <a:srgbClr val="C9C2BA"/>
    <a:srgbClr val="817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4660"/>
  </p:normalViewPr>
  <p:slideViewPr>
    <p:cSldViewPr>
      <p:cViewPr varScale="1">
        <p:scale>
          <a:sx n="72" d="100"/>
          <a:sy n="72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Absorción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2015-2018</c:v>
                </c:pt>
                <c:pt idx="4">
                  <c:v>2016-2019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7.4</c:v>
                </c:pt>
                <c:pt idx="1">
                  <c:v>8</c:v>
                </c:pt>
                <c:pt idx="2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9-45F8-ABDB-095EDA1459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2791680"/>
        <c:axId val="192768256"/>
      </c:bar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Graduados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4"/>
              <c:layout>
                <c:manualLayout>
                  <c:x val="-1.7996866561311914E-2"/>
                  <c:y val="2.91964896163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B2-4BC4-8EE9-BD37A4908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2015-2018</c:v>
                </c:pt>
                <c:pt idx="4">
                  <c:v>2016-2019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3" formatCode="0%">
                  <c:v>0.68</c:v>
                </c:pt>
                <c:pt idx="4" formatCode="0%">
                  <c:v>0.62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249-45F8-ABDB-095EDA1459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2799104"/>
        <c:axId val="192793216"/>
      </c:lineChart>
      <c:valAx>
        <c:axId val="19276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192791680"/>
        <c:crosses val="autoZero"/>
        <c:crossBetween val="between"/>
      </c:valAx>
      <c:catAx>
        <c:axId val="19279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192768256"/>
        <c:crosses val="autoZero"/>
        <c:auto val="1"/>
        <c:lblAlgn val="ctr"/>
        <c:lblOffset val="100"/>
        <c:noMultiLvlLbl val="0"/>
      </c:catAx>
      <c:valAx>
        <c:axId val="192793216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192799104"/>
        <c:crosses val="max"/>
        <c:crossBetween val="between"/>
      </c:valAx>
      <c:catAx>
        <c:axId val="192799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793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  <a:lumOff val="50000"/>
            </a:schemeClr>
          </a:solidFill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83722201230703"/>
          <c:y val="5.5829262366361453E-2"/>
          <c:w val="0.83588801998992412"/>
          <c:h val="0.65511583073302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Becas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2017-2018 -1</c:v>
                </c:pt>
                <c:pt idx="1">
                  <c:v>2017-2018-2</c:v>
                </c:pt>
                <c:pt idx="2">
                  <c:v>2018-2019-1</c:v>
                </c:pt>
                <c:pt idx="3">
                  <c:v>2018-2019-2</c:v>
                </c:pt>
                <c:pt idx="4">
                  <c:v>2019-2020-1</c:v>
                </c:pt>
              </c:strCache>
            </c:strRef>
          </c:cat>
          <c:val>
            <c:numRef>
              <c:f>Hoja1!$B$2:$B$6</c:f>
              <c:numCache>
                <c:formatCode>0.00%</c:formatCode>
                <c:ptCount val="5"/>
                <c:pt idx="0">
                  <c:v>0.436</c:v>
                </c:pt>
                <c:pt idx="1">
                  <c:v>0.438</c:v>
                </c:pt>
                <c:pt idx="2">
                  <c:v>0.32700000000000001</c:v>
                </c:pt>
                <c:pt idx="3">
                  <c:v>0.86899999999999999</c:v>
                </c:pt>
                <c:pt idx="4">
                  <c:v>0.998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33-4A01-B0D8-7766A208F5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2688128"/>
        <c:axId val="192690816"/>
      </c:barChart>
      <c:catAx>
        <c:axId val="19268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2690816"/>
        <c:crosses val="autoZero"/>
        <c:auto val="1"/>
        <c:lblAlgn val="ctr"/>
        <c:lblOffset val="100"/>
        <c:noMultiLvlLbl val="0"/>
      </c:catAx>
      <c:valAx>
        <c:axId val="19269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268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58223355299704"/>
          <c:y val="3.8941695872175823E-2"/>
          <c:w val="0.72928738912050706"/>
          <c:h val="0.77198903404672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indicador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Población Potencial</c:v>
                </c:pt>
                <c:pt idx="1">
                  <c:v>Población Objetivo</c:v>
                </c:pt>
                <c:pt idx="2">
                  <c:v>Población Atendida 2018</c:v>
                </c:pt>
                <c:pt idx="3">
                  <c:v>Población Atendida 2019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30000</c:v>
                </c:pt>
                <c:pt idx="1">
                  <c:v>15000</c:v>
                </c:pt>
                <c:pt idx="2">
                  <c:v>8720</c:v>
                </c:pt>
                <c:pt idx="3">
                  <c:v>8648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B1-48C2-872C-3596955F42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3132416"/>
        <c:axId val="236151936"/>
      </c:barChart>
      <c:catAx>
        <c:axId val="193132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36151936"/>
        <c:crosses val="autoZero"/>
        <c:auto val="1"/>
        <c:lblAlgn val="ctr"/>
        <c:lblOffset val="100"/>
        <c:noMultiLvlLbl val="0"/>
      </c:catAx>
      <c:valAx>
        <c:axId val="23615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3132416"/>
        <c:crossesAt val="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Contribución al PC-SINEMS Nacional</a:t>
            </a:r>
          </a:p>
        </c:rich>
      </c:tx>
      <c:layout>
        <c:manualLayout>
          <c:xMode val="edge"/>
          <c:yMode val="edge"/>
          <c:x val="0.27221539654635324"/>
          <c:y val="2.948350471426537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35273858460171092"/>
                  <c:y val="5.161707769304895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84.4%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4BA-42D8-8E1A-2CEA84378D06}"/>
                </c:ext>
              </c:extLst>
            </c:dLbl>
            <c:dLbl>
              <c:idx val="1"/>
              <c:layout>
                <c:manualLayout>
                  <c:x val="7.262264977094042E-2"/>
                  <c:y val="-5.1541203742783998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5.76%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4BA-42D8-8E1A-2CEA84378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Nivel Nacional</c:v>
                </c:pt>
                <c:pt idx="1">
                  <c:v>Sinaloa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84.4</c:v>
                </c:pt>
                <c:pt idx="1">
                  <c:v>5.76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BA-42D8-8E1A-2CEA84378D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36689280"/>
        <c:axId val="236708608"/>
      </c:barChart>
      <c:catAx>
        <c:axId val="236689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36708608"/>
        <c:crosses val="autoZero"/>
        <c:auto val="1"/>
        <c:lblAlgn val="ctr"/>
        <c:lblOffset val="100"/>
        <c:noMultiLvlLbl val="0"/>
      </c:catAx>
      <c:valAx>
        <c:axId val="23670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3668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noProof="0" dirty="0"/>
              <a:t>Reprobación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Reprobación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0.15625"/>
                  <c:y val="6.250000000000000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21.4%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555-4BE4-A6A1-922FBBADB28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16.5%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55-4BE4-A6A1-922FBBADB286}"/>
                </c:ext>
              </c:extLst>
            </c:dLbl>
            <c:dLbl>
              <c:idx val="2"/>
              <c:layout>
                <c:manualLayout>
                  <c:x val="-0.125"/>
                  <c:y val="-3.12500000000000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555-4BE4-A6A1-922FBBADB28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18.8%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55-4BE4-A6A1-922FBBADB2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2017-2018 - 1</c:v>
                </c:pt>
                <c:pt idx="1">
                  <c:v>2017-2018 - 2</c:v>
                </c:pt>
                <c:pt idx="2">
                  <c:v>2018-2019 - 1</c:v>
                </c:pt>
                <c:pt idx="3">
                  <c:v>2018-2019 -2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21.4</c:v>
                </c:pt>
                <c:pt idx="1">
                  <c:v>16.5</c:v>
                </c:pt>
                <c:pt idx="2">
                  <c:v>22.3</c:v>
                </c:pt>
                <c:pt idx="3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55-4BE4-A6A1-922FBBADB2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39707904"/>
        <c:axId val="235959040"/>
      </c:barChart>
      <c:catAx>
        <c:axId val="139707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b="1" dirty="0"/>
                  <a:t>Ciclo Escolar - Semestre</a:t>
                </a:r>
              </a:p>
            </c:rich>
          </c:tx>
          <c:layout>
            <c:manualLayout>
              <c:xMode val="edge"/>
              <c:yMode val="edge"/>
              <c:x val="1.0498172160765207E-2"/>
              <c:y val="0.285453039093217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35959040"/>
        <c:crosses val="autoZero"/>
        <c:auto val="1"/>
        <c:lblAlgn val="ctr"/>
        <c:lblOffset val="100"/>
        <c:noMultiLvlLbl val="0"/>
      </c:catAx>
      <c:valAx>
        <c:axId val="235959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970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8 Marcador de título"/>
          <p:cNvSpPr>
            <a:spLocks noGrp="1"/>
          </p:cNvSpPr>
          <p:nvPr>
            <p:ph type="title"/>
          </p:nvPr>
        </p:nvSpPr>
        <p:spPr>
          <a:xfrm>
            <a:off x="3836992" y="836712"/>
            <a:ext cx="43681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0"/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14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2513-7D76-44F4-A4EB-02F5BA9AE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861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8 Marcador de título"/>
          <p:cNvSpPr>
            <a:spLocks noGrp="1"/>
          </p:cNvSpPr>
          <p:nvPr>
            <p:ph type="title"/>
          </p:nvPr>
        </p:nvSpPr>
        <p:spPr>
          <a:xfrm>
            <a:off x="3836992" y="836712"/>
            <a:ext cx="43681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0"/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8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2513-7D76-44F4-A4EB-02F5BA9AE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103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-20851" y="-11071"/>
            <a:ext cx="9164801" cy="1188000"/>
          </a:xfrm>
          <a:prstGeom prst="rect">
            <a:avLst/>
          </a:prstGeom>
          <a:solidFill>
            <a:schemeClr val="bg1"/>
          </a:solidFill>
          <a:ln>
            <a:solidFill>
              <a:srgbClr val="861D3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sz="8100" dirty="0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6436" y1="3226" x2="96984" y2="92556"/>
                        <a14:foregroundMark x1="78547" y1="96030" x2="87800" y2="69727"/>
                        <a14:foregroundMark x1="85195" y1="54591" x2="92666" y2="5707"/>
                        <a14:foregroundMark x1="85195" y1="36973" x2="81700" y2="1489"/>
                        <a14:foregroundMark x1="77999" y1="9926" x2="80603" y2="14144"/>
                        <a14:foregroundMark x1="88348" y1="91811" x2="92940" y2="93300"/>
                        <a14:foregroundMark x1="68746" y1="96030" x2="73064" y2="91811"/>
                        <a14:foregroundMark x1="65319" y1="96774" x2="70185" y2="94293"/>
                        <a14:foregroundMark x1="72241" y1="85856" x2="75394" y2="79901"/>
                        <a14:foregroundMark x1="75668" y1="42680" x2="77108" y2="56328"/>
                        <a14:foregroundMark x1="76217" y1="69727" x2="77999" y2="55335"/>
                        <a14:foregroundMark x1="81151" y1="22581" x2="80877" y2="5707"/>
                        <a14:foregroundMark x1="86675" y1="62976" x2="90330" y2="46021"/>
                        <a14:backgroundMark x1="6237" y1="5707" x2="73338" y2="4715"/>
                        <a14:backgroundMark x1="14325" y1="23325" x2="61275" y2="26799"/>
                        <a14:backgroundMark x1="13434" y1="48635" x2="33859" y2="47891"/>
                        <a14:backgroundMark x1="11995" y1="77419" x2="64702" y2="78164"/>
                        <a14:backgroundMark x1="65045" y1="64764" x2="74229" y2="62283"/>
                        <a14:backgroundMark x1="65045" y1="82382" x2="70459" y2="71464"/>
                        <a14:backgroundMark x1="71899" y1="38462" x2="82317" y2="14144"/>
                        <a14:backgroundMark x1="73338" y1="69727" x2="76559" y2="61290"/>
                        <a14:backgroundMark x1="67032" y1="87593" x2="71350" y2="79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51" y="-27385"/>
            <a:ext cx="3525695" cy="1204313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90984"/>
            <a:ext cx="8635561" cy="194400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8941" y="-27384"/>
            <a:ext cx="5665057" cy="1207823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3366824" y="200253"/>
            <a:ext cx="54536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50" charset="0"/>
              </a:rPr>
              <a:t>INFORME DE LA EVALUACIÓN ESPECÍFICA DE DESEMPEÑO 2019 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8309954" y="6669360"/>
            <a:ext cx="829469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MX" sz="800" b="1" dirty="0">
              <a:solidFill>
                <a:srgbClr val="3D2E32"/>
              </a:solidFill>
            </a:endParaRPr>
          </a:p>
        </p:txBody>
      </p:sp>
      <p:sp>
        <p:nvSpPr>
          <p:cNvPr id="29" name="28 Marcador de título"/>
          <p:cNvSpPr>
            <a:spLocks noGrp="1"/>
          </p:cNvSpPr>
          <p:nvPr>
            <p:ph type="title"/>
          </p:nvPr>
        </p:nvSpPr>
        <p:spPr>
          <a:xfrm>
            <a:off x="3836992" y="836712"/>
            <a:ext cx="43681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0"/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0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2513-7D76-44F4-A4EB-02F5BA9AE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496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lang="es-MX" sz="1200" b="1" kern="1200" dirty="0">
          <a:solidFill>
            <a:srgbClr val="3D2E3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tserrat Light" pitchFamily="50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764704"/>
            <a:ext cx="6408712" cy="276999"/>
          </a:xfrm>
        </p:spPr>
        <p:txBody>
          <a:bodyPr/>
          <a:lstStyle/>
          <a:p>
            <a:r>
              <a:rPr lang="es-MX" dirty="0"/>
              <a:t>Fondo de Aportaciones para la Educación Tecnológica y de Adultos (FAETA) - Educación Tecnológica</a:t>
            </a:r>
          </a:p>
        </p:txBody>
      </p:sp>
      <p:sp>
        <p:nvSpPr>
          <p:cNvPr id="3" name="2 Pentágono"/>
          <p:cNvSpPr/>
          <p:nvPr/>
        </p:nvSpPr>
        <p:spPr>
          <a:xfrm rot="5400000">
            <a:off x="-2129326" y="3879176"/>
            <a:ext cx="4896336" cy="396000"/>
          </a:xfrm>
          <a:prstGeom prst="homePlat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 rot="16200000">
            <a:off x="-881197" y="3756766"/>
            <a:ext cx="2379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Descripción del Programa</a:t>
            </a:r>
          </a:p>
        </p:txBody>
      </p:sp>
      <p:sp>
        <p:nvSpPr>
          <p:cNvPr id="5" name="4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612193"/>
              </p:ext>
            </p:extLst>
          </p:nvPr>
        </p:nvGraphicFramePr>
        <p:xfrm>
          <a:off x="827584" y="1529162"/>
          <a:ext cx="8136904" cy="51206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68190">
                <a:tc>
                  <a:txBody>
                    <a:bodyPr/>
                    <a:lstStyle/>
                    <a:p>
                      <a:pPr algn="just"/>
                      <a:r>
                        <a:rPr lang="es-MX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El Colegio Nacional de Educación Profesional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Técnica (CONALEP), forma mediante un modelo basado en competencias, a profesionales técnicos y profesionales técnicos bachiller, capacita y evalúa con fines de certificación de competencias laborales y servicios tecnológicos para atender las necesidades del sector productivo del país.</a:t>
                      </a:r>
                    </a:p>
                    <a:p>
                      <a:pPr algn="just"/>
                      <a:endParaRPr lang="es-MX" sz="1000" b="0" baseline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algn="just"/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El compromiso es con la calidad educativa y con la satisfacción plena de las personas que utilizan nuestros servicios para que contribuyan al desarrollo de nuestra entidad y sus índices de competitividad. </a:t>
                      </a:r>
                    </a:p>
                    <a:p>
                      <a:pPr algn="just"/>
                      <a:endParaRPr lang="es-MX" sz="1000" b="0" baseline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CONALEP cuenta con el sistema de formación Dual, el cual le permite mantener a los alumnos en las aulas y al mismo tiempo en las empresas. Así los estudiantes obtienen preparación académica y práctica, por lo que al final de carrera, logran certificación educativa, experiencia laboral y de conocimientos.</a:t>
                      </a:r>
                    </a:p>
                    <a:p>
                      <a:pPr algn="just"/>
                      <a:endParaRPr lang="es-MX" sz="1000" b="0" baseline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algn="just"/>
                      <a:r>
                        <a:rPr lang="es-MX" sz="1000" b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Ofreciendo 20 carreras tecnológicas y de servicios, como son:</a:t>
                      </a:r>
                    </a:p>
                    <a:p>
                      <a:pPr algn="just"/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Asistente Directivo, Administración, Alimentos y Bebidas, Hospitalidad Turística, Informática, Telecomunicaciones, Contabilidad, Autotrónica, Mecatrónica, Electromecánica Industrial, Electricidad Industrial, Refrigeración y Climatización, Motores a Diésel, Expresión Grafica Digital, Seguridad e Higiene y Protección Civil, Conservación del Medio Ambiente, Mantenimiento a Sistemas Automáticos y Procesamiento Industrial de Alimentos, Fuentes Alternas de Energía y Producción y Transformación de Productos Acuícolas, estas dirigidas a jóvenes egresados del nivel secundaria de los 18 municipios del estado de Sinaloa.</a:t>
                      </a:r>
                    </a:p>
                    <a:p>
                      <a:pPr algn="just"/>
                      <a:endParaRPr lang="es-MX" sz="1000" b="0" baseline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algn="just"/>
                      <a:r>
                        <a:rPr lang="es-MX" sz="1000" b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Capacitación para el Trabajo: </a:t>
                      </a:r>
                    </a:p>
                    <a:p>
                      <a:pPr algn="just"/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Los cursos y actividades están dirigidas a personal que está laborando actualmente dentro de alguna empresa y el objetivo de la capacitación es el de desarrollar habilidades y competencias que le permitan un mejor desempeño dentro de su puesto de trabajo o su capacitación para el desempeño de una nueva área, siempre procurando el mejor desarrollo del conocimiento ya sea empresarial o personal.</a:t>
                      </a:r>
                    </a:p>
                    <a:p>
                      <a:pPr algn="just"/>
                      <a:endParaRPr lang="es-MX" sz="1000" b="0" baseline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algn="just"/>
                      <a:r>
                        <a:rPr lang="es-MX" sz="1000" b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Centros de Evaluación:</a:t>
                      </a:r>
                    </a:p>
                    <a:p>
                      <a:pPr algn="just"/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Se cuenta con 6 centros de evaluación en el estado, en los cuales de realizan procesos de evaluación a los candidatos de acuerdo a los requerimientos de las Normas Técnicas de Competencia Laboral (NTCL) y los programas de evaluación establecidos por los centros de evaluación, los programas evaluativos son: Elaboración de Documentos Mediante Herramientas de Computo, Mantenimiento a Instalaciones Eléctricas, Preparación del Mantenimiento a Sistemas Electromecánicos, Prestación de Servicios para la Atención, Cuidado y Desarrollo Integral de Niñas y Niños en Centro de Atención Infantil, Mantenimiento de Sistemas de Aire Acondicionado y Refrigeración, Coordinación de los Servicios de Hospedaje y Servicio de Atención al Huésped. </a:t>
                      </a:r>
                    </a:p>
                    <a:p>
                      <a:pPr algn="just"/>
                      <a:endParaRPr lang="es-MX" sz="1000" b="0" baseline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F1BC7599-DC24-4D0F-A7C1-83E8D8A72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1" y="57848"/>
            <a:ext cx="1666875" cy="109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16 Marcador de número de diapositiva">
            <a:extLst>
              <a:ext uri="{FF2B5EF4-FFF2-40B4-BE49-F238E27FC236}">
                <a16:creationId xmlns:a16="http://schemas.microsoft.com/office/drawing/2014/main" id="{DD95E5B7-AAAD-41A5-8C48-4AB4D7FAB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118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heurón"/>
          <p:cNvSpPr/>
          <p:nvPr/>
        </p:nvSpPr>
        <p:spPr>
          <a:xfrm rot="5400000">
            <a:off x="-2206631" y="3729864"/>
            <a:ext cx="5050944" cy="396000"/>
          </a:xfrm>
          <a:prstGeom prst="chevron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048169"/>
              </p:ext>
            </p:extLst>
          </p:nvPr>
        </p:nvGraphicFramePr>
        <p:xfrm>
          <a:off x="755576" y="1808832"/>
          <a:ext cx="4392488" cy="471651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16512">
                <a:tc>
                  <a:txBody>
                    <a:bodyPr/>
                    <a:lstStyle/>
                    <a:p>
                      <a:pPr algn="just"/>
                      <a:r>
                        <a:rPr lang="es-MX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CONALEP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en el año 2019 tuvo un porcentaje de absorción de alumnos egresados del nivel secundaria de </a:t>
                      </a:r>
                      <a:r>
                        <a:rPr lang="es-MX" sz="1000" b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8.5%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de la meta de </a:t>
                      </a:r>
                      <a:r>
                        <a:rPr lang="es-MX" sz="1000" b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10.7%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, en comparación al año 2018 aumento un </a:t>
                      </a:r>
                      <a:r>
                        <a:rPr lang="es-MX" sz="1000" b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0.5%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, ya que fue de </a:t>
                      </a:r>
                      <a:r>
                        <a:rPr lang="es-MX" sz="1000" b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8.0%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.</a:t>
                      </a:r>
                    </a:p>
                    <a:p>
                      <a:pPr algn="just"/>
                      <a:endParaRPr lang="es-MX" sz="1000" b="0" baseline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algn="just"/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Una de las principales herramientas para que el alumnado siga con sus estudios son las becas, las cuales sirven como apoyo en gastos escolares, la cobertura aumento con el programa </a:t>
                      </a:r>
                      <a:r>
                        <a:rPr lang="es-MX" sz="1000" b="1" i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Becas Benito Juárez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otorgado por el gobierno federal, durante el ciclo escolar 2017-2018, el primer semestre tuvo una cobertura del </a:t>
                      </a:r>
                      <a:r>
                        <a:rPr lang="es-MX" sz="1000" b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43.6%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de becas, en el segundo semestre fue de </a:t>
                      </a:r>
                      <a:r>
                        <a:rPr lang="es-MX" sz="1000" b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43.8%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teniendo un porcentaje anual del </a:t>
                      </a:r>
                      <a:r>
                        <a:rPr lang="es-MX" sz="1000" b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87.4%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del </a:t>
                      </a:r>
                      <a:r>
                        <a:rPr lang="es-MX" sz="1000" b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100%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de la meta anual. Para el ciclo escolar 2018-2019, el primer semestre la cobertura fue de </a:t>
                      </a:r>
                      <a:r>
                        <a:rPr lang="es-MX" sz="1000" b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32.7%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teniendo una disminución en comparación con el año anterior y para el segundo semestre la cobertura fue de </a:t>
                      </a:r>
                      <a:r>
                        <a:rPr lang="es-MX" sz="1000" b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86.9%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, teniendo un porcentaje anual de </a:t>
                      </a:r>
                      <a:r>
                        <a:rPr lang="es-MX" sz="1000" b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119.6%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rebasando por </a:t>
                      </a:r>
                      <a:r>
                        <a:rPr lang="es-MX" sz="1000" b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19.6%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la meta anual Desde este año se empezó a otorgar la beca </a:t>
                      </a:r>
                      <a:r>
                        <a:rPr lang="es-MX" sz="1000" b="0" i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Benito Juárez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del gobierno federal, para el ciclo escolar 2019-2020 primer semestre se tiene un porcentaje de </a:t>
                      </a:r>
                      <a:r>
                        <a:rPr lang="es-MX" sz="1000" b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99.8%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.</a:t>
                      </a:r>
                    </a:p>
                    <a:p>
                      <a:pPr algn="just"/>
                      <a:endParaRPr lang="es-MX" sz="1000" b="0" baseline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algn="just"/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En cuanto al porcentaje de alumnos que concluyen sus estudios en CONALEP se realiza en base a un corte generacional, por lo que en la generación 2016-2019 se tuvo un porcentaje del </a:t>
                      </a:r>
                      <a:r>
                        <a:rPr lang="es-MX" sz="1000" b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62%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en cuanto al porcentaje de alumnos que ingreso, en comparación a la generación 2015-2018 cuyo porcentaje fue de </a:t>
                      </a:r>
                      <a:r>
                        <a:rPr lang="es-MX" sz="1000" b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68%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, habiendo una disminución del </a:t>
                      </a:r>
                      <a:r>
                        <a:rPr lang="es-MX" sz="1000" b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6%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en el total de alumnos que se graduaron, cabe señalar que la meta que se busca alcanzar es del </a:t>
                      </a:r>
                      <a:r>
                        <a:rPr lang="es-MX" sz="1000" b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70%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en cada una de las generaciones.</a:t>
                      </a:r>
                    </a:p>
                    <a:p>
                      <a:pPr algn="just"/>
                      <a:endParaRPr lang="es-MX" sz="8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 rot="16200000">
            <a:off x="-221218" y="354252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Resultados</a:t>
            </a:r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35496" y="1268824"/>
            <a:ext cx="576000" cy="57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6 Cheurón"/>
          <p:cNvSpPr/>
          <p:nvPr/>
        </p:nvSpPr>
        <p:spPr>
          <a:xfrm>
            <a:off x="703002" y="1376824"/>
            <a:ext cx="8280000" cy="360000"/>
          </a:xfrm>
          <a:prstGeom prst="chevron">
            <a:avLst>
              <a:gd name="adj" fmla="val 6476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¿Cuáles son los resultados del Programa y cómo los mide?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70E973C-6443-4C03-A317-C8677E570C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499547"/>
              </p:ext>
            </p:extLst>
          </p:nvPr>
        </p:nvGraphicFramePr>
        <p:xfrm>
          <a:off x="5220072" y="1844823"/>
          <a:ext cx="3528392" cy="2174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595BE36D-FC61-4716-9555-1B034EC3E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1" y="57848"/>
            <a:ext cx="1666875" cy="109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5CC34B7C-BEC2-4E85-8019-595675E4E7C9}"/>
              </a:ext>
            </a:extLst>
          </p:cNvPr>
          <p:cNvGrpSpPr/>
          <p:nvPr/>
        </p:nvGrpSpPr>
        <p:grpSpPr>
          <a:xfrm>
            <a:off x="5191472" y="4167088"/>
            <a:ext cx="3556992" cy="2502272"/>
            <a:chOff x="5191472" y="4167088"/>
            <a:chExt cx="3556992" cy="2502272"/>
          </a:xfrm>
        </p:grpSpPr>
        <p:graphicFrame>
          <p:nvGraphicFramePr>
            <p:cNvPr id="13" name="Gráfico 12">
              <a:extLst>
                <a:ext uri="{FF2B5EF4-FFF2-40B4-BE49-F238E27FC236}">
                  <a16:creationId xmlns:a16="http://schemas.microsoft.com/office/drawing/2014/main" id="{966A8897-4671-4547-8187-7E0F6C565E0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06733071"/>
                </p:ext>
              </p:extLst>
            </p:nvPr>
          </p:nvGraphicFramePr>
          <p:xfrm>
            <a:off x="5191472" y="4167088"/>
            <a:ext cx="3556992" cy="25022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4B31A4F2-294C-4F12-AA88-331B23C3EC0B}"/>
                </a:ext>
              </a:extLst>
            </p:cNvPr>
            <p:cNvSpPr txBox="1"/>
            <p:nvPr/>
          </p:nvSpPr>
          <p:spPr>
            <a:xfrm>
              <a:off x="6455116" y="6113050"/>
              <a:ext cx="105830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700" dirty="0"/>
                <a:t>Ciclo Escolar - Semestre</a:t>
              </a:r>
            </a:p>
          </p:txBody>
        </p:sp>
      </p:grpSp>
      <p:sp>
        <p:nvSpPr>
          <p:cNvPr id="15" name="16 Marcador de número de diapositiva">
            <a:extLst>
              <a:ext uri="{FF2B5EF4-FFF2-40B4-BE49-F238E27FC236}">
                <a16:creationId xmlns:a16="http://schemas.microsoft.com/office/drawing/2014/main" id="{124EEDD1-0CE6-43E5-9F44-CAFF1225D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2</a:t>
            </a:fld>
            <a:endParaRPr lang="es-MX" dirty="0"/>
          </a:p>
        </p:txBody>
      </p:sp>
      <p:sp>
        <p:nvSpPr>
          <p:cNvPr id="17" name="1 Título">
            <a:extLst>
              <a:ext uri="{FF2B5EF4-FFF2-40B4-BE49-F238E27FC236}">
                <a16:creationId xmlns:a16="http://schemas.microsoft.com/office/drawing/2014/main" id="{15F69107-04EA-48EA-86B4-08F73531A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764704"/>
            <a:ext cx="6408712" cy="276999"/>
          </a:xfrm>
        </p:spPr>
        <p:txBody>
          <a:bodyPr/>
          <a:lstStyle/>
          <a:p>
            <a:r>
              <a:rPr lang="es-MX" dirty="0"/>
              <a:t>Fondo de Aportaciones para la Educación Tecnológica y de Adultos (FAETA) - Educación Tecnológica</a:t>
            </a:r>
          </a:p>
        </p:txBody>
      </p:sp>
    </p:spTree>
    <p:extLst>
      <p:ext uri="{BB962C8B-B14F-4D97-AF65-F5344CB8AC3E}">
        <p14:creationId xmlns:p14="http://schemas.microsoft.com/office/powerpoint/2010/main" val="10992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990273"/>
              </p:ext>
            </p:extLst>
          </p:nvPr>
        </p:nvGraphicFramePr>
        <p:xfrm>
          <a:off x="755528" y="1790290"/>
          <a:ext cx="8057199" cy="454044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602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4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615508254"/>
                    </a:ext>
                  </a:extLst>
                </a:gridCol>
                <a:gridCol w="2152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2606">
                <a:tc gridSpan="5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Se busca captar jóvenes recién egresados del nivel secundaria presentes en los 9 municipios en los que se encuentra ubicado CONALEP o personas que requieren continuar con sus estudios de nivel medio superior y al mismo tiempo prepararse para el trabajo, siendo estos en su mayoría personas de la edad de 15 años, que al concluir sus estudios de Técnico bachiller los habilita para acceder a la educación superior.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0" baseline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754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Cobertura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Indicador</a:t>
                      </a:r>
                      <a:r>
                        <a:rPr lang="es-MX" sz="1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 de cobertura</a:t>
                      </a:r>
                      <a:endParaRPr lang="es-MX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Light" pitchFamily="50" charset="0"/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Evolución</a:t>
                      </a:r>
                      <a:r>
                        <a:rPr lang="es-MX" sz="1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 de la Cobertura</a:t>
                      </a:r>
                      <a:endParaRPr lang="es-MX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75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Municipios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rowSpan="12" gridSpan="3"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  </a:t>
                      </a:r>
                      <a:r>
                        <a:rPr lang="es-MX" sz="1000" b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</a:t>
                      </a:r>
                      <a:endParaRPr lang="es-MX" sz="1000" b="1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rowSpan="12"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1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75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Localidades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75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Hombres atendidos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5,133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75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Mujeres atendida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3,515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Total Personas Atendidas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8,648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094345"/>
                  </a:ext>
                </a:extLst>
              </a:tr>
              <a:tr h="253754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Cuantificación</a:t>
                      </a:r>
                      <a:r>
                        <a:rPr lang="es-MX" sz="1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 de Poblaciones</a:t>
                      </a:r>
                      <a:endParaRPr lang="es-MX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676">
                <a:tc>
                  <a:txBody>
                    <a:bodyPr/>
                    <a:lstStyle/>
                    <a:p>
                      <a:pPr algn="just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Unidad de Medida</a:t>
                      </a:r>
                    </a:p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             PA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Personas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754">
                <a:tc gridSpan="2">
                  <a:txBody>
                    <a:bodyPr/>
                    <a:lstStyle/>
                    <a:p>
                      <a:pPr algn="ctr"/>
                      <a:r>
                        <a:rPr lang="es-MX" sz="900" b="1" i="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Valor año</a:t>
                      </a:r>
                      <a:r>
                        <a:rPr lang="es-MX" sz="900" b="1" i="0" baseline="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 (</a:t>
                      </a:r>
                      <a:r>
                        <a:rPr lang="es-MX" sz="900" b="1" i="1" baseline="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2019</a:t>
                      </a:r>
                      <a:r>
                        <a:rPr lang="es-MX" sz="900" b="1" i="0" baseline="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)</a:t>
                      </a:r>
                      <a:endParaRPr lang="es-MX" sz="900" b="1" i="0" dirty="0">
                        <a:solidFill>
                          <a:srgbClr val="3D2E3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7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</a:t>
                      </a:r>
                      <a:r>
                        <a:rPr lang="es-MX" sz="9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Potencial (</a:t>
                      </a:r>
                      <a:r>
                        <a:rPr lang="es-MX" sz="900" b="0" i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PP</a:t>
                      </a:r>
                      <a:r>
                        <a:rPr lang="es-MX" sz="9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)</a:t>
                      </a:r>
                      <a:endParaRPr lang="es-MX" sz="9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30,000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7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 Objetivo (</a:t>
                      </a:r>
                      <a:r>
                        <a:rPr lang="es-MX" sz="900" b="0" i="1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</a:t>
                      </a:r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15,000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7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 Atendida (</a:t>
                      </a:r>
                      <a:r>
                        <a:rPr lang="es-MX" sz="900" b="0" i="1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PA</a:t>
                      </a:r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8,648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7948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 Atendida/</a:t>
                      </a:r>
                    </a:p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 Objetivo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57.65%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3 Pentágono"/>
          <p:cNvSpPr/>
          <p:nvPr/>
        </p:nvSpPr>
        <p:spPr>
          <a:xfrm rot="5400000">
            <a:off x="-2088612" y="3843228"/>
            <a:ext cx="4824216" cy="396000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6" name="5 CuadroTexto"/>
          <p:cNvSpPr txBox="1"/>
          <p:nvPr/>
        </p:nvSpPr>
        <p:spPr>
          <a:xfrm rot="16200000">
            <a:off x="-156348" y="3482312"/>
            <a:ext cx="959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Cobertura</a:t>
            </a:r>
          </a:p>
        </p:txBody>
      </p:sp>
      <p:sp>
        <p:nvSpPr>
          <p:cNvPr id="7" name="6 Cheurón"/>
          <p:cNvSpPr/>
          <p:nvPr/>
        </p:nvSpPr>
        <p:spPr>
          <a:xfrm>
            <a:off x="703002" y="1340768"/>
            <a:ext cx="8280000" cy="360000"/>
          </a:xfrm>
          <a:prstGeom prst="chevron">
            <a:avLst>
              <a:gd name="adj" fmla="val 647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Población Objetivo:</a:t>
            </a: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4149873554"/>
              </p:ext>
            </p:extLst>
          </p:nvPr>
        </p:nvGraphicFramePr>
        <p:xfrm>
          <a:off x="3851920" y="2876519"/>
          <a:ext cx="266429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6706113" y="3003917"/>
            <a:ext cx="2088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dirty="0">
                <a:solidFill>
                  <a:srgbClr val="3D2E32"/>
                </a:solidFill>
                <a:latin typeface="Montserrat Light" pitchFamily="50" charset="0"/>
              </a:rPr>
              <a:t>La captación de nuevos alumnos durante el año 2018 fue de </a:t>
            </a:r>
            <a:r>
              <a:rPr lang="es-MX" sz="900" b="1" dirty="0">
                <a:solidFill>
                  <a:srgbClr val="3D2E32"/>
                </a:solidFill>
                <a:latin typeface="Montserrat Light" pitchFamily="50" charset="0"/>
              </a:rPr>
              <a:t>8,720</a:t>
            </a:r>
            <a:r>
              <a:rPr lang="es-MX" sz="900" dirty="0">
                <a:solidFill>
                  <a:srgbClr val="3D2E32"/>
                </a:solidFill>
                <a:latin typeface="Montserrat Light" pitchFamily="50" charset="0"/>
              </a:rPr>
              <a:t> nuevos alumnos desagregados en los </a:t>
            </a:r>
            <a:r>
              <a:rPr lang="es-MX" sz="900" b="1" dirty="0">
                <a:solidFill>
                  <a:srgbClr val="3D2E32"/>
                </a:solidFill>
                <a:latin typeface="Montserrat Light" pitchFamily="50" charset="0"/>
              </a:rPr>
              <a:t>16</a:t>
            </a:r>
            <a:r>
              <a:rPr lang="es-MX" sz="900" dirty="0">
                <a:solidFill>
                  <a:srgbClr val="3D2E32"/>
                </a:solidFill>
                <a:latin typeface="Montserrat Light" pitchFamily="50" charset="0"/>
              </a:rPr>
              <a:t> planteles de los </a:t>
            </a:r>
            <a:r>
              <a:rPr lang="es-MX" sz="900" b="1" dirty="0">
                <a:solidFill>
                  <a:srgbClr val="3D2E32"/>
                </a:solidFill>
                <a:latin typeface="Montserrat Light" pitchFamily="50" charset="0"/>
              </a:rPr>
              <a:t>9</a:t>
            </a:r>
            <a:r>
              <a:rPr lang="es-MX" sz="900" dirty="0">
                <a:solidFill>
                  <a:srgbClr val="3D2E32"/>
                </a:solidFill>
                <a:latin typeface="Montserrat Light" pitchFamily="50" charset="0"/>
              </a:rPr>
              <a:t> municipios en los que se tiene presencia, en el año 2019 hubo una disminución en la captación que fue de </a:t>
            </a:r>
            <a:r>
              <a:rPr lang="es-MX" sz="900" b="1" dirty="0">
                <a:solidFill>
                  <a:srgbClr val="3D2E32"/>
                </a:solidFill>
                <a:latin typeface="Montserrat Light" pitchFamily="50" charset="0"/>
              </a:rPr>
              <a:t>8,648</a:t>
            </a:r>
            <a:r>
              <a:rPr lang="es-MX" sz="900" dirty="0">
                <a:solidFill>
                  <a:srgbClr val="3D2E32"/>
                </a:solidFill>
                <a:latin typeface="Montserrat Light" pitchFamily="50" charset="0"/>
              </a:rPr>
              <a:t>, teniendo una diferencia de </a:t>
            </a:r>
            <a:r>
              <a:rPr lang="es-MX" sz="900" b="1" dirty="0">
                <a:solidFill>
                  <a:srgbClr val="3D2E32"/>
                </a:solidFill>
                <a:latin typeface="Montserrat Light" pitchFamily="50" charset="0"/>
              </a:rPr>
              <a:t>72</a:t>
            </a:r>
            <a:r>
              <a:rPr lang="es-MX" sz="900" dirty="0">
                <a:solidFill>
                  <a:srgbClr val="3D2E32"/>
                </a:solidFill>
                <a:latin typeface="Montserrat Light" pitchFamily="50" charset="0"/>
              </a:rPr>
              <a:t> jóvenes menos que ingresaron a la institución.</a:t>
            </a:r>
          </a:p>
          <a:p>
            <a:pPr algn="just"/>
            <a:endParaRPr lang="es-MX" sz="900" b="1" dirty="0">
              <a:solidFill>
                <a:srgbClr val="3D2E32"/>
              </a:solidFill>
              <a:latin typeface="Montserrat Light" pitchFamily="50" charset="0"/>
            </a:endParaRPr>
          </a:p>
          <a:p>
            <a:pPr algn="just"/>
            <a:r>
              <a:rPr lang="es-MX" sz="900" dirty="0">
                <a:solidFill>
                  <a:srgbClr val="3D2E32"/>
                </a:solidFill>
                <a:latin typeface="Montserrat Light" pitchFamily="50" charset="0"/>
              </a:rPr>
              <a:t>Las disminuciones que se presentaron durante el año 2019, se deben a los cortes de presupuesto para el mantenimiento y actualización de algunos talleres y planteles escolares.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292EE1B-9810-4795-AA8E-5FE62AD1F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1" y="57848"/>
            <a:ext cx="1666875" cy="109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16 Marcador de número de diapositiva">
            <a:extLst>
              <a:ext uri="{FF2B5EF4-FFF2-40B4-BE49-F238E27FC236}">
                <a16:creationId xmlns:a16="http://schemas.microsoft.com/office/drawing/2014/main" id="{DD932B20-E750-4A62-ADC3-B20FDF70E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3</a:t>
            </a:fld>
            <a:endParaRPr lang="es-MX" dirty="0"/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76D4B883-6F66-4664-A7C0-9AAF1356D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764704"/>
            <a:ext cx="6408712" cy="276999"/>
          </a:xfrm>
        </p:spPr>
        <p:txBody>
          <a:bodyPr/>
          <a:lstStyle/>
          <a:p>
            <a:r>
              <a:rPr lang="es-MX" dirty="0"/>
              <a:t>Fondo de Aportaciones para la Educación Tecnológica y de Adultos (FAETA) - Educación Tecnológica</a:t>
            </a:r>
          </a:p>
        </p:txBody>
      </p:sp>
    </p:spTree>
    <p:extLst>
      <p:ext uri="{BB962C8B-B14F-4D97-AF65-F5344CB8AC3E}">
        <p14:creationId xmlns:p14="http://schemas.microsoft.com/office/powerpoint/2010/main" val="306552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84483"/>
              </p:ext>
            </p:extLst>
          </p:nvPr>
        </p:nvGraphicFramePr>
        <p:xfrm>
          <a:off x="774089" y="1844759"/>
          <a:ext cx="8208915" cy="455237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69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394517890"/>
                    </a:ext>
                  </a:extLst>
                </a:gridCol>
                <a:gridCol w="4122972">
                  <a:extLst>
                    <a:ext uri="{9D8B030D-6E8A-4147-A177-3AD203B41FA5}">
                      <a16:colId xmlns:a16="http://schemas.microsoft.com/office/drawing/2014/main" val="2519635527"/>
                    </a:ext>
                  </a:extLst>
                </a:gridCol>
              </a:tblGrid>
              <a:tr h="1584241">
                <a:tc gridSpan="3">
                  <a:txBody>
                    <a:bodyPr/>
                    <a:lstStyle/>
                    <a:p>
                      <a:pPr algn="just"/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El programa contribuye al indicador sectorial </a:t>
                      </a:r>
                      <a:r>
                        <a:rPr lang="es-MX" sz="1000" b="1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Índice de Incorporación al Sistema Nacional del Bachillerato (IISNB)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, que mide la proporción de la matricula de educación media superior inscrita en planteles que están incorporados al Padrón de Calidad del Sistema Nacional de Educación Media Superior (PC-SINEMS), donde se busca contribuir a fortalecer la calidad y pertenencia de la educación media superior, superior y formación para el trabajo, a fin de que contribuyan al desarrollo de México mediante el incremento de la eficiencia terminal en la educación profesional técnica.</a:t>
                      </a:r>
                    </a:p>
                    <a:p>
                      <a:pPr algn="just"/>
                      <a:endParaRPr lang="es-MX" sz="1000" b="0" baseline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algn="just"/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Hasta el año 2019 de los 16 planteles con los que se cuenta en Sinaloa, solo </a:t>
                      </a:r>
                      <a:r>
                        <a:rPr lang="es-MX" sz="1000" b="1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15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se encuentran dentro del Padrón de Calidad del Sistema Nacional de Educación Media Superior por lo que de la meta del </a:t>
                      </a:r>
                      <a:r>
                        <a:rPr lang="es-MX" sz="1000" b="1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100%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anual se obtuvo solo el </a:t>
                      </a:r>
                      <a:r>
                        <a:rPr lang="es-MX" sz="1000" b="1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93.7%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,  en comparación a los planteles incorporados a nivel nacional que son 260, CONALEP Sinaloa representa el </a:t>
                      </a:r>
                      <a:r>
                        <a:rPr lang="es-MX" sz="1000" b="1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5.76%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del </a:t>
                      </a:r>
                      <a:r>
                        <a:rPr lang="es-MX" sz="1000" b="1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84.4%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a nivel nacional incorporado al padrón.</a:t>
                      </a:r>
                    </a:p>
                    <a:p>
                      <a:pPr algn="ctr"/>
                      <a:endParaRPr lang="es-MX" sz="1000" b="1" baseline="0" dirty="0">
                        <a:solidFill>
                          <a:schemeClr val="bg1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114"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Indicador del Sector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Light" pitchFamily="50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Presupuesto del Ejercicio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699">
                <a:tc gridSpan="3">
                  <a:txBody>
                    <a:bodyPr/>
                    <a:lstStyle/>
                    <a:p>
                      <a:pPr algn="ctr"/>
                      <a:endParaRPr lang="es-MX" sz="1000" b="1" dirty="0">
                        <a:solidFill>
                          <a:schemeClr val="bg1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3 Pentágono"/>
          <p:cNvSpPr/>
          <p:nvPr/>
        </p:nvSpPr>
        <p:spPr>
          <a:xfrm rot="5400000">
            <a:off x="-2140514" y="3863334"/>
            <a:ext cx="4928020" cy="396000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6" name="5 CuadroTexto"/>
          <p:cNvSpPr txBox="1"/>
          <p:nvPr/>
        </p:nvSpPr>
        <p:spPr>
          <a:xfrm rot="16200000">
            <a:off x="-16599" y="3598479"/>
            <a:ext cx="68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Sector</a:t>
            </a:r>
          </a:p>
        </p:txBody>
      </p:sp>
      <p:sp>
        <p:nvSpPr>
          <p:cNvPr id="8" name="7 Cheurón"/>
          <p:cNvSpPr/>
          <p:nvPr/>
        </p:nvSpPr>
        <p:spPr>
          <a:xfrm>
            <a:off x="703002" y="1412776"/>
            <a:ext cx="8280000" cy="360000"/>
          </a:xfrm>
          <a:prstGeom prst="chevron">
            <a:avLst>
              <a:gd name="adj" fmla="val 6476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del Sector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48D79EB7-FA37-44A3-90DB-23670B9743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024928"/>
              </p:ext>
            </p:extLst>
          </p:nvPr>
        </p:nvGraphicFramePr>
        <p:xfrm>
          <a:off x="899592" y="3861048"/>
          <a:ext cx="3672408" cy="246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79384182-F9D0-480E-80A0-27C059904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1" y="57848"/>
            <a:ext cx="1666875" cy="109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6 Tabla">
            <a:extLst>
              <a:ext uri="{FF2B5EF4-FFF2-40B4-BE49-F238E27FC236}">
                <a16:creationId xmlns:a16="http://schemas.microsoft.com/office/drawing/2014/main" id="{5CAFCE2F-4882-4F1A-AAED-4BBAC71A5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114185"/>
              </p:ext>
            </p:extLst>
          </p:nvPr>
        </p:nvGraphicFramePr>
        <p:xfrm>
          <a:off x="5076056" y="4005064"/>
          <a:ext cx="3672408" cy="79559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0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kern="120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  <a:ea typeface="+mn-ea"/>
                          <a:cs typeface="+mn-cs"/>
                        </a:rPr>
                        <a:t>Año</a:t>
                      </a:r>
                    </a:p>
                  </a:txBody>
                  <a:tcPr marL="68580" marR="68580" marT="0" marB="0" anchor="ctr"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kern="120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  <a:ea typeface="+mn-ea"/>
                          <a:cs typeface="+mn-cs"/>
                        </a:rPr>
                        <a:t>Presupuesto</a:t>
                      </a:r>
                    </a:p>
                  </a:txBody>
                  <a:tcPr marL="68580" marR="68580" marT="0" marB="0" anchor="ctr"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$ 309,605,338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5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$ 345,899,716.63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16 Marcador de número de diapositiva">
            <a:extLst>
              <a:ext uri="{FF2B5EF4-FFF2-40B4-BE49-F238E27FC236}">
                <a16:creationId xmlns:a16="http://schemas.microsoft.com/office/drawing/2014/main" id="{AEF981BE-AE9A-417E-BE2C-D3565FEEA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4</a:t>
            </a:fld>
            <a:endParaRPr lang="es-MX" dirty="0"/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88667431-C403-4982-9004-708DA447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764704"/>
            <a:ext cx="6408712" cy="276999"/>
          </a:xfrm>
        </p:spPr>
        <p:txBody>
          <a:bodyPr/>
          <a:lstStyle/>
          <a:p>
            <a:r>
              <a:rPr lang="es-MX" dirty="0"/>
              <a:t>Fondo de Aportaciones para la Educación Tecnológica y de Adultos (FAETA) - Educación Tecnológica</a:t>
            </a:r>
          </a:p>
        </p:txBody>
      </p:sp>
    </p:spTree>
    <p:extLst>
      <p:ext uri="{BB962C8B-B14F-4D97-AF65-F5344CB8AC3E}">
        <p14:creationId xmlns:p14="http://schemas.microsoft.com/office/powerpoint/2010/main" val="97740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539332"/>
              </p:ext>
            </p:extLst>
          </p:nvPr>
        </p:nvGraphicFramePr>
        <p:xfrm>
          <a:off x="755575" y="1829225"/>
          <a:ext cx="8208913" cy="476812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208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68127">
                <a:tc>
                  <a:txBody>
                    <a:bodyPr/>
                    <a:lstStyle/>
                    <a:p>
                      <a:pPr algn="l"/>
                      <a:endParaRPr lang="es-MX" sz="1000" b="1" baseline="0" dirty="0">
                        <a:solidFill>
                          <a:schemeClr val="bg1"/>
                        </a:solidFill>
                        <a:latin typeface="Montserrat Light" pitchFamily="50" charset="0"/>
                      </a:endParaRPr>
                    </a:p>
                    <a:p>
                      <a:pPr algn="l"/>
                      <a:r>
                        <a:rPr lang="es-MX" sz="105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El índice de Reprobación total es el porcentaje de alumnos que al término de un semestre y después de haber recibido asesorías intersemestrales, no aprobaron el </a:t>
                      </a:r>
                      <a:r>
                        <a:rPr lang="es-MX" sz="1050" b="1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100%</a:t>
                      </a:r>
                      <a:r>
                        <a:rPr lang="es-MX" sz="105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de los módulos que cursaron durante un semestre.  </a:t>
                      </a:r>
                    </a:p>
                    <a:p>
                      <a:pPr algn="l"/>
                      <a:endParaRPr lang="es-MX" sz="1050" b="0" baseline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algn="l"/>
                      <a:r>
                        <a:rPr lang="es-MX" sz="105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Durante el primer semestre del ciclo escolar 2017-2018 se tuvo un porcentaje de reprobación del </a:t>
                      </a:r>
                      <a:r>
                        <a:rPr lang="es-MX" sz="1050" b="1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21.4%</a:t>
                      </a:r>
                      <a:r>
                        <a:rPr lang="es-MX" sz="105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del total de los alumnos inscritos , para el segundo semestre fue de </a:t>
                      </a:r>
                      <a:r>
                        <a:rPr lang="es-MX" sz="1050" b="1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16.5%</a:t>
                      </a:r>
                      <a:r>
                        <a:rPr lang="es-MX" sz="105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, durante el ciclo escolar 2018-2019 primer semestre se tuvo un porcentaje del 22.3% de reprobación, en el segundo semestre del ciclo 2018-2019 fue del </a:t>
                      </a:r>
                      <a:r>
                        <a:rPr lang="es-MX" sz="1050" b="1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18.8%</a:t>
                      </a:r>
                      <a:r>
                        <a:rPr lang="es-MX" sz="105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, la meta del indicador es disminuirla a por lo menos el 16% en cada semestre.</a:t>
                      </a:r>
                    </a:p>
                    <a:p>
                      <a:pPr algn="l"/>
                      <a:endParaRPr lang="es-MX" sz="1100" b="1" baseline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algn="ctr"/>
                      <a:endParaRPr lang="es-MX" sz="1000" b="1" baseline="0" dirty="0">
                        <a:solidFill>
                          <a:schemeClr val="bg1"/>
                        </a:solidFill>
                        <a:latin typeface="Montserrat Light" pitchFamily="50" charset="0"/>
                      </a:endParaRPr>
                    </a:p>
                    <a:p>
                      <a:pPr algn="ctr"/>
                      <a:endParaRPr lang="es-MX" sz="1000" b="1" baseline="0" dirty="0">
                        <a:solidFill>
                          <a:schemeClr val="bg1"/>
                        </a:solidFill>
                        <a:latin typeface="Montserrat Light" pitchFamily="50" charset="0"/>
                      </a:endParaRPr>
                    </a:p>
                    <a:p>
                      <a:pPr algn="ctr"/>
                      <a:endParaRPr lang="es-MX" sz="1000" b="1" baseline="0" dirty="0">
                        <a:solidFill>
                          <a:schemeClr val="bg1"/>
                        </a:solidFill>
                        <a:latin typeface="Montserrat Light" pitchFamily="50" charset="0"/>
                      </a:endParaRPr>
                    </a:p>
                    <a:p>
                      <a:pPr algn="l"/>
                      <a:endParaRPr lang="es-MX" sz="1000" b="1" baseline="0" dirty="0">
                        <a:solidFill>
                          <a:schemeClr val="bg1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Pentágono"/>
          <p:cNvSpPr/>
          <p:nvPr/>
        </p:nvSpPr>
        <p:spPr>
          <a:xfrm rot="5400000">
            <a:off x="-2212534" y="3935354"/>
            <a:ext cx="5072060" cy="396000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6" name="5 CuadroTexto"/>
          <p:cNvSpPr txBox="1"/>
          <p:nvPr/>
        </p:nvSpPr>
        <p:spPr>
          <a:xfrm rot="16200000">
            <a:off x="-491630" y="3627501"/>
            <a:ext cx="1630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Servicios y Gestión</a:t>
            </a:r>
          </a:p>
        </p:txBody>
      </p:sp>
      <p:sp>
        <p:nvSpPr>
          <p:cNvPr id="7" name="6 Cheurón"/>
          <p:cNvSpPr/>
          <p:nvPr/>
        </p:nvSpPr>
        <p:spPr>
          <a:xfrm>
            <a:off x="703002" y="1484824"/>
            <a:ext cx="8280000" cy="360000"/>
          </a:xfrm>
          <a:prstGeom prst="chevron">
            <a:avLst>
              <a:gd name="adj" fmla="val 6476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Servicios y Gestión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27584" y="3284984"/>
            <a:ext cx="7992888" cy="246221"/>
          </a:xfrm>
          <a:prstGeom prst="rect">
            <a:avLst/>
          </a:prstGeom>
          <a:solidFill>
            <a:srgbClr val="3D2E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itchFamily="50" charset="0"/>
              </a:rPr>
              <a:t>Indicador de Servicios y Gestión</a:t>
            </a: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3314432264"/>
              </p:ext>
            </p:extLst>
          </p:nvPr>
        </p:nvGraphicFramePr>
        <p:xfrm>
          <a:off x="1619672" y="3635102"/>
          <a:ext cx="60486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CA917DCE-EA04-4FF9-BB26-150F60C0B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1" y="57848"/>
            <a:ext cx="1666875" cy="109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6 Marcador de número de diapositiva">
            <a:extLst>
              <a:ext uri="{FF2B5EF4-FFF2-40B4-BE49-F238E27FC236}">
                <a16:creationId xmlns:a16="http://schemas.microsoft.com/office/drawing/2014/main" id="{458E1848-D108-4867-B3DF-AADB3D404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5</a:t>
            </a:fld>
            <a:endParaRPr lang="es-MX" dirty="0"/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4DCCA4E3-18A5-40F0-84D5-EED065E7A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764704"/>
            <a:ext cx="6408712" cy="276999"/>
          </a:xfrm>
        </p:spPr>
        <p:txBody>
          <a:bodyPr/>
          <a:lstStyle/>
          <a:p>
            <a:r>
              <a:rPr lang="es-MX" dirty="0"/>
              <a:t>Fondo de Aportaciones para la Educación Tecnológica y de Adultos (FAETA) - Educación Tecnológica</a:t>
            </a:r>
          </a:p>
        </p:txBody>
      </p:sp>
    </p:spTree>
    <p:extLst>
      <p:ext uri="{BB962C8B-B14F-4D97-AF65-F5344CB8AC3E}">
        <p14:creationId xmlns:p14="http://schemas.microsoft.com/office/powerpoint/2010/main" val="301004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141151"/>
              </p:ext>
            </p:extLst>
          </p:nvPr>
        </p:nvGraphicFramePr>
        <p:xfrm>
          <a:off x="755577" y="1484785"/>
          <a:ext cx="8208912" cy="50421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128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0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410"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Fortalezas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Debilidades</a:t>
                      </a:r>
                      <a:endParaRPr lang="es-MX" sz="1000" b="1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Light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278"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El programa cuenta con una MIR Interna.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ES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Se tiene un padrón de beneficiarios con todas las características.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ES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Existe justificación teórica y empírica del programa.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ES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Se cuenta con un plan estratégico bien sustentado.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ES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Se cuenta con mecanismos para identificar la población objetivo.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ES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Existe un sistema de gestión de la calidad basada en normas ISO 9001.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ES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El programa cuenta con instrumentos para medir el grado de satisfacción de la población atendida.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s-ES" sz="1000" b="0" kern="1200" dirty="0">
                          <a:solidFill>
                            <a:srgbClr val="3D2E32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El programa no cuenta con evaluación de impacto.</a:t>
                      </a:r>
                    </a:p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endParaRPr lang="es-ES" sz="1000" b="0" kern="1200" dirty="0">
                        <a:solidFill>
                          <a:srgbClr val="3D2E32"/>
                        </a:solidFill>
                        <a:latin typeface="Montserrat Light" pitchFamily="50" charset="0"/>
                        <a:ea typeface="+mn-ea"/>
                        <a:cs typeface="+mn-cs"/>
                      </a:endParaRPr>
                    </a:p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s-ES" sz="1000" b="0" kern="1200" dirty="0">
                          <a:solidFill>
                            <a:srgbClr val="3D2E32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No existe relación directa del propósito del CONALEP con los objetivos del milenio.</a:t>
                      </a:r>
                    </a:p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endParaRPr lang="es-ES" sz="1000" b="0" kern="1200" dirty="0">
                        <a:solidFill>
                          <a:srgbClr val="3D2E32"/>
                        </a:solidFill>
                        <a:latin typeface="Montserrat Light" pitchFamily="50" charset="0"/>
                        <a:ea typeface="+mn-ea"/>
                        <a:cs typeface="+mn-cs"/>
                      </a:endParaRPr>
                    </a:p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s-ES" sz="1000" b="0" kern="1200" dirty="0">
                          <a:solidFill>
                            <a:srgbClr val="3D2E32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Los tipos de indicadores que muestra la MIR son Indicadores de Eficacia.</a:t>
                      </a:r>
                    </a:p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endParaRPr lang="es-ES" sz="1000" b="0" kern="1200" dirty="0">
                        <a:solidFill>
                          <a:srgbClr val="3D2E32"/>
                        </a:solidFill>
                        <a:latin typeface="Montserrat Light" pitchFamily="50" charset="0"/>
                        <a:ea typeface="+mn-ea"/>
                        <a:cs typeface="+mn-cs"/>
                      </a:endParaRPr>
                    </a:p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s-ES" sz="1000" b="0" kern="1200" dirty="0">
                          <a:solidFill>
                            <a:srgbClr val="3D2E32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No se recaba información que permita comparar los apoyos que ofrecen otros subsistemas de EMS.</a:t>
                      </a:r>
                    </a:p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endParaRPr lang="es-ES" sz="1000" b="0" kern="1200" dirty="0">
                        <a:solidFill>
                          <a:srgbClr val="3D2E32"/>
                        </a:solidFill>
                        <a:latin typeface="Montserrat Light" pitchFamily="50" charset="0"/>
                        <a:ea typeface="+mn-ea"/>
                        <a:cs typeface="+mn-cs"/>
                      </a:endParaRPr>
                    </a:p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s-ES" sz="1000" b="0" kern="1200" dirty="0">
                          <a:solidFill>
                            <a:srgbClr val="3D2E32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CONALEP no estipula si en otros ejercicios fiscales se han realizado observaciones y si han sido atendidas al 100%.</a:t>
                      </a:r>
                    </a:p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endParaRPr lang="es-ES" sz="1000" b="0" kern="1200" dirty="0">
                        <a:solidFill>
                          <a:srgbClr val="3D2E32"/>
                        </a:solidFill>
                        <a:latin typeface="Montserrat Light" pitchFamily="50" charset="0"/>
                        <a:ea typeface="+mn-ea"/>
                        <a:cs typeface="+mn-cs"/>
                      </a:endParaRPr>
                    </a:p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s-ES" sz="1000" b="0" kern="1200" dirty="0">
                          <a:solidFill>
                            <a:srgbClr val="3D2E32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No se muestra una estrategia de cobertura para atender a la población objetivo.</a:t>
                      </a:r>
                    </a:p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endParaRPr lang="es-ES" sz="1000" b="0" kern="1200" dirty="0">
                        <a:solidFill>
                          <a:srgbClr val="3D2E32"/>
                        </a:solidFill>
                        <a:latin typeface="Montserrat Light" pitchFamily="50" charset="0"/>
                        <a:ea typeface="+mn-ea"/>
                        <a:cs typeface="+mn-cs"/>
                      </a:endParaRPr>
                    </a:p>
                    <a:p>
                      <a:pPr marL="171450" indent="-1714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s-ES" sz="1000" b="0" kern="1200" dirty="0">
                          <a:solidFill>
                            <a:srgbClr val="3D2E32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No se aplican los instrumentos de satisfacción de la población atendida.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  <a:ea typeface="+mn-ea"/>
                          <a:cs typeface="+mn-cs"/>
                        </a:rPr>
                        <a:t>Oportunidades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  <a:ea typeface="+mn-ea"/>
                          <a:cs typeface="+mn-cs"/>
                        </a:rPr>
                        <a:t>Amenazas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7412"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Establecer un mecanismo o mecanismos que permitan recabar información para comparar los apoyos que ofrecen otros subsistemas de EMS.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ES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Establecer un mecanismo que permitan establecer una estrategia de cobertura para atender a la población objetivo.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ES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Aplicar los instrumentos para medir el grado de satisfacción de la población atendida con que cuenta el programa.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MX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Disminución en el índice de colocación de egresados.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es-MX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es-MX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Posible incumplimiento de la metas propuestas debido a los </a:t>
                      </a:r>
                      <a:r>
                        <a:rPr lang="es-ES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cortes de presupuesto para el mantenimiento y actualización de algunos talleres y planteles escolares.</a:t>
                      </a:r>
                      <a:endParaRPr lang="es-MX" sz="10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5 Pentágono"/>
          <p:cNvSpPr/>
          <p:nvPr/>
        </p:nvSpPr>
        <p:spPr>
          <a:xfrm rot="5400000">
            <a:off x="-2212522" y="3935342"/>
            <a:ext cx="5072036" cy="396000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8" name="7 CuadroTexto"/>
          <p:cNvSpPr txBox="1"/>
          <p:nvPr/>
        </p:nvSpPr>
        <p:spPr>
          <a:xfrm rot="16200000">
            <a:off x="-539666" y="3505597"/>
            <a:ext cx="1726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Análisis FODA</a:t>
            </a: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62513-7D76-44F4-A4EB-02F5BA9AE113}" type="slidenum">
              <a:rPr lang="es-MX" smtClean="0"/>
              <a:t>6</a:t>
            </a:fld>
            <a:endParaRPr lang="es-MX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B8C2030-65FE-4C8F-87EA-E75C68A9D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1" y="57848"/>
            <a:ext cx="1666875" cy="109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 Título">
            <a:extLst>
              <a:ext uri="{FF2B5EF4-FFF2-40B4-BE49-F238E27FC236}">
                <a16:creationId xmlns:a16="http://schemas.microsoft.com/office/drawing/2014/main" id="{C21E8B57-F101-43E3-B9DA-680FAAA88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764704"/>
            <a:ext cx="6408712" cy="276999"/>
          </a:xfrm>
        </p:spPr>
        <p:txBody>
          <a:bodyPr/>
          <a:lstStyle/>
          <a:p>
            <a:r>
              <a:rPr lang="es-MX" dirty="0"/>
              <a:t>Fondo de Aportaciones para la Educación Tecnológica y de Adultos (FAETA) - Educación Tecnológica</a:t>
            </a:r>
          </a:p>
        </p:txBody>
      </p:sp>
    </p:spTree>
    <p:extLst>
      <p:ext uri="{BB962C8B-B14F-4D97-AF65-F5344CB8AC3E}">
        <p14:creationId xmlns:p14="http://schemas.microsoft.com/office/powerpoint/2010/main" val="320232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198476"/>
              </p:ext>
            </p:extLst>
          </p:nvPr>
        </p:nvGraphicFramePr>
        <p:xfrm>
          <a:off x="755577" y="1484784"/>
          <a:ext cx="8208912" cy="172819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No obstante que existe justificación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teórica y empírica del programa, es conveniente promover estudios, investigaciones y diagnósticos en coordinación con universidades e instituciones de educación superior y de investigación que den vigencia a la razón de ser del programa y de sus objetivos.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endParaRPr lang="es-MX" sz="1000" b="0" baseline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Es preciso promover la realización de evaluaciones de impacto que permitan conocer los efectos o magnitud de beneficios reales del programa sobre la población atendida.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endParaRPr lang="es-MX" sz="1000" b="0" baseline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Ya que el programa no tiene relación directa con los objetivos del Milenio, es necesario considerar que esté alineado con los objetivos que impulsan organismos internacionales tales como la UNESCO.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13 Pentágono"/>
          <p:cNvSpPr/>
          <p:nvPr/>
        </p:nvSpPr>
        <p:spPr>
          <a:xfrm rot="5400000">
            <a:off x="-664350" y="2387170"/>
            <a:ext cx="1975692" cy="396000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6" name="15 CuadroTexto"/>
          <p:cNvSpPr txBox="1"/>
          <p:nvPr/>
        </p:nvSpPr>
        <p:spPr>
          <a:xfrm rot="16200000">
            <a:off x="-497652" y="2455471"/>
            <a:ext cx="1642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Recomendaciones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4C829B1-B5CF-48F6-819C-69A6B7B86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1" y="57848"/>
            <a:ext cx="1666875" cy="109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0B096AFA-70D7-41C3-A5D4-293C94799B82}"/>
              </a:ext>
            </a:extLst>
          </p:cNvPr>
          <p:cNvGrpSpPr/>
          <p:nvPr/>
        </p:nvGrpSpPr>
        <p:grpSpPr>
          <a:xfrm>
            <a:off x="103943" y="3961631"/>
            <a:ext cx="461665" cy="2707729"/>
            <a:chOff x="107505" y="1628800"/>
            <a:chExt cx="461665" cy="3980418"/>
          </a:xfrm>
        </p:grpSpPr>
        <p:sp>
          <p:nvSpPr>
            <p:cNvPr id="18" name="6 Pentágono">
              <a:extLst>
                <a:ext uri="{FF2B5EF4-FFF2-40B4-BE49-F238E27FC236}">
                  <a16:creationId xmlns:a16="http://schemas.microsoft.com/office/drawing/2014/main" id="{034CD072-2F76-409B-BC30-22B02AC30670}"/>
                </a:ext>
              </a:extLst>
            </p:cNvPr>
            <p:cNvSpPr/>
            <p:nvPr/>
          </p:nvSpPr>
          <p:spPr>
            <a:xfrm rot="5400000">
              <a:off x="-1666713" y="3421009"/>
              <a:ext cx="3980418" cy="396000"/>
            </a:xfrm>
            <a:prstGeom prst="homePlat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3D2E3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sz="1200" b="1" dirty="0">
                <a:solidFill>
                  <a:srgbClr val="3D2E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endParaRPr>
            </a:p>
          </p:txBody>
        </p:sp>
        <p:sp>
          <p:nvSpPr>
            <p:cNvPr id="19" name="5 CuadroTexto">
              <a:extLst>
                <a:ext uri="{FF2B5EF4-FFF2-40B4-BE49-F238E27FC236}">
                  <a16:creationId xmlns:a16="http://schemas.microsoft.com/office/drawing/2014/main" id="{93AECD15-B24D-44A1-B42F-0EE6C2B15D75}"/>
                </a:ext>
              </a:extLst>
            </p:cNvPr>
            <p:cNvSpPr txBox="1"/>
            <p:nvPr/>
          </p:nvSpPr>
          <p:spPr>
            <a:xfrm rot="16200000">
              <a:off x="-1017141" y="3374453"/>
              <a:ext cx="27109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Ultra Light" pitchFamily="50" charset="0"/>
                </a:rPr>
                <a:t>Acciones que se realizan </a:t>
              </a:r>
            </a:p>
            <a:p>
              <a:pPr algn="ctr"/>
              <a:r>
                <a:rPr lang="es-MX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Ultra Light" pitchFamily="50" charset="0"/>
                </a:rPr>
                <a:t>para mejorar </a:t>
              </a:r>
            </a:p>
          </p:txBody>
        </p:sp>
      </p:grpSp>
      <p:graphicFrame>
        <p:nvGraphicFramePr>
          <p:cNvPr id="20" name="2 Tabla">
            <a:extLst>
              <a:ext uri="{FF2B5EF4-FFF2-40B4-BE49-F238E27FC236}">
                <a16:creationId xmlns:a16="http://schemas.microsoft.com/office/drawing/2014/main" id="{F766637B-4F39-43F5-BBD0-A422DB8D5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113295"/>
              </p:ext>
            </p:extLst>
          </p:nvPr>
        </p:nvGraphicFramePr>
        <p:xfrm>
          <a:off x="752015" y="3743280"/>
          <a:ext cx="7977399" cy="29260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468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9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688"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latin typeface="Montserrat Light" pitchFamily="50" charset="0"/>
                        </a:rPr>
                        <a:t>Aspectos comprometidos en 2019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latin typeface="Montserrat Light" pitchFamily="50" charset="0"/>
                        </a:rPr>
                        <a:t>Avances en las acciones de mejora comprometidas en años anteriores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77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496"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Realizar anualmente revisiones y actualizaciones, al árbol del problema y los objetivos, así como los distintos elementos de la MIR utilizando la metodología del marco lógico.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endParaRPr lang="es-MX" sz="5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Revisar el plan estratégico de CONALEP Sinaloa anualmente, para mantener su vigencia.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endParaRPr lang="es-MX" sz="5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Complementar los argumentos sobre la forma en la cual, CONALEP Sinaloa contribuye al logro de los objetivos del Programa Sectorial e Institucional.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endParaRPr lang="es-MX" sz="5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Documentar el procedimiento utilizado en CONALEP Sinaloa, para la entrega de bienes y servicios (componentes de la MIR).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endParaRPr lang="es-MX" sz="5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s-MX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Reactivar el Sistema de Gestión de Calidad para dar seguimiento a los procesos, a fin de satisfacer con mayor certeza las necesidades de los clientes y usuarios de los servicios que ofrece el programa.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Se conformo un equipo interdisciplinario para esta tarea, realizando una capacitación previa sobre la metodología del Marco Lógico.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s-MX" sz="5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La revisión la realiza la Dirección de planeación del Colegio Estatal.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s-MX" sz="5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Se tiene una síntesis de estrategias y líneas de acción del programa institucional y su vinculación con los objetivos sectoriales.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s-MX" sz="5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Se actualizo la documentación del procedimiento como parte de la transición del SGC de la norma ISO 9001:2008 a la ISO 9001:2015.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s-MX" sz="5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10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Se concreto la certificación a la norma ISO 9001:2015.</a:t>
                      </a:r>
                      <a:endParaRPr lang="es-MX" sz="1000" b="1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4 Elipse">
            <a:extLst>
              <a:ext uri="{FF2B5EF4-FFF2-40B4-BE49-F238E27FC236}">
                <a16:creationId xmlns:a16="http://schemas.microsoft.com/office/drawing/2014/main" id="{FEDB0137-A80C-459B-B688-3905E78DDDC7}"/>
              </a:ext>
            </a:extLst>
          </p:cNvPr>
          <p:cNvSpPr/>
          <p:nvPr/>
        </p:nvSpPr>
        <p:spPr>
          <a:xfrm>
            <a:off x="31934" y="3601591"/>
            <a:ext cx="576000" cy="576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22" name="16 Marcador de número de diapositiva">
            <a:extLst>
              <a:ext uri="{FF2B5EF4-FFF2-40B4-BE49-F238E27FC236}">
                <a16:creationId xmlns:a16="http://schemas.microsoft.com/office/drawing/2014/main" id="{B143E682-6931-4978-B375-56AFC295D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7</a:t>
            </a:fld>
            <a:endParaRPr lang="es-MX" dirty="0"/>
          </a:p>
        </p:txBody>
      </p:sp>
      <p:sp>
        <p:nvSpPr>
          <p:cNvPr id="23" name="1 Título">
            <a:extLst>
              <a:ext uri="{FF2B5EF4-FFF2-40B4-BE49-F238E27FC236}">
                <a16:creationId xmlns:a16="http://schemas.microsoft.com/office/drawing/2014/main" id="{07165F2A-E322-4C92-8BFC-F9654650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764704"/>
            <a:ext cx="6408712" cy="276999"/>
          </a:xfrm>
        </p:spPr>
        <p:txBody>
          <a:bodyPr/>
          <a:lstStyle/>
          <a:p>
            <a:r>
              <a:rPr lang="es-MX" dirty="0"/>
              <a:t>Fondo de Aportaciones para la Educación Tecnológica y de Adultos (FAETA) - Educación Tecnológica</a:t>
            </a:r>
          </a:p>
        </p:txBody>
      </p:sp>
    </p:spTree>
    <p:extLst>
      <p:ext uri="{BB962C8B-B14F-4D97-AF65-F5344CB8AC3E}">
        <p14:creationId xmlns:p14="http://schemas.microsoft.com/office/powerpoint/2010/main" val="117434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773950"/>
              </p:ext>
            </p:extLst>
          </p:nvPr>
        </p:nvGraphicFramePr>
        <p:xfrm>
          <a:off x="683568" y="1796792"/>
          <a:ext cx="8208913" cy="20726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208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Se amplió la oferta educativa con una carrera nueva denominada P.T.B. en Pilotaje de Drones, lo cual incremento a </a:t>
                      </a:r>
                      <a:r>
                        <a:rPr lang="es-MX" sz="10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21 las carreras tecnológicas y de servicios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.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es-MX" sz="1000" b="0" baseline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Por cambios en la política de Gobierno Federal, aumentó casi al 100% la cobertura de becas (Becas Benito Juárez).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es-MX" sz="1000" b="0" baseline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Se regularizó el presupuesto  estatal, para cubrir los compromisos patronales derivados de los Contratos Colectivos con el Sindicato Docente.</a:t>
                      </a:r>
                      <a:endParaRPr lang="es-MX" sz="1000" b="1" baseline="0" dirty="0">
                        <a:solidFill>
                          <a:schemeClr val="bg1"/>
                        </a:solidFill>
                        <a:latin typeface="Montserrat Light" pitchFamily="50" charset="0"/>
                      </a:endParaRPr>
                    </a:p>
                    <a:p>
                      <a:pPr algn="ctr"/>
                      <a:endParaRPr lang="es-MX" sz="1000" b="1" baseline="0" dirty="0">
                        <a:solidFill>
                          <a:schemeClr val="bg1"/>
                        </a:solidFill>
                        <a:latin typeface="Montserrat Light" pitchFamily="50" charset="0"/>
                      </a:endParaRPr>
                    </a:p>
                    <a:p>
                      <a:pPr algn="ctr"/>
                      <a:endParaRPr lang="es-MX" sz="1000" b="1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ontserrat Light" pitchFamily="50" charset="0"/>
                      </a:endParaRPr>
                    </a:p>
                    <a:p>
                      <a:pPr algn="ctr"/>
                      <a:endParaRPr lang="es-MX" sz="1000" b="1" baseline="0" dirty="0">
                        <a:solidFill>
                          <a:schemeClr val="bg1"/>
                        </a:solidFill>
                        <a:latin typeface="Montserrat Light" pitchFamily="50" charset="0"/>
                      </a:endParaRPr>
                    </a:p>
                    <a:p>
                      <a:pPr algn="ctr"/>
                      <a:endParaRPr lang="es-MX" sz="1000" b="1" baseline="0" dirty="0">
                        <a:solidFill>
                          <a:schemeClr val="bg1"/>
                        </a:solidFill>
                        <a:latin typeface="Montserrat Light" pitchFamily="50" charset="0"/>
                      </a:endParaRPr>
                    </a:p>
                    <a:p>
                      <a:pPr algn="ctr"/>
                      <a:endParaRPr lang="es-MX" sz="1000" b="1" baseline="0" dirty="0">
                        <a:solidFill>
                          <a:schemeClr val="bg1"/>
                        </a:solidFill>
                        <a:latin typeface="Montserrat Light" pitchFamily="50" charset="0"/>
                      </a:endParaRPr>
                    </a:p>
                    <a:p>
                      <a:pPr algn="ctr"/>
                      <a:endParaRPr lang="es-MX" sz="1000" b="1" baseline="0" dirty="0">
                        <a:solidFill>
                          <a:schemeClr val="bg1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3 Pentágono"/>
          <p:cNvSpPr/>
          <p:nvPr/>
        </p:nvSpPr>
        <p:spPr>
          <a:xfrm rot="5400000">
            <a:off x="-1528446" y="3251266"/>
            <a:ext cx="3703884" cy="396000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6" name="5 CuadroTexto"/>
          <p:cNvSpPr txBox="1"/>
          <p:nvPr/>
        </p:nvSpPr>
        <p:spPr>
          <a:xfrm rot="16200000">
            <a:off x="-1226226" y="3322571"/>
            <a:ext cx="3129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Acciones del Programa en el ejercicio</a:t>
            </a:r>
          </a:p>
          <a:p>
            <a:pPr algn="ctr"/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Fiscal actual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7B8EA50-FBF3-4F1C-8E8F-D40FC9037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1" y="57848"/>
            <a:ext cx="1666875" cy="109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16 Marcador de número de diapositiva">
            <a:extLst>
              <a:ext uri="{FF2B5EF4-FFF2-40B4-BE49-F238E27FC236}">
                <a16:creationId xmlns:a16="http://schemas.microsoft.com/office/drawing/2014/main" id="{E69EBBD4-49FA-4444-86C4-187D4A7C6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8</a:t>
            </a:fld>
            <a:endParaRPr lang="es-MX" dirty="0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C8663081-39AF-4A80-A85E-D3B781C95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764704"/>
            <a:ext cx="6408712" cy="276999"/>
          </a:xfrm>
        </p:spPr>
        <p:txBody>
          <a:bodyPr/>
          <a:lstStyle/>
          <a:p>
            <a:r>
              <a:rPr lang="es-MX" dirty="0"/>
              <a:t>Fondo de Aportaciones para la Educación Tecnológica y de Adultos (FAETA) - Educación Tecnológica</a:t>
            </a:r>
          </a:p>
        </p:txBody>
      </p:sp>
    </p:spTree>
    <p:extLst>
      <p:ext uri="{BB962C8B-B14F-4D97-AF65-F5344CB8AC3E}">
        <p14:creationId xmlns:p14="http://schemas.microsoft.com/office/powerpoint/2010/main" val="1934146454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</Template>
  <TotalTime>2493</TotalTime>
  <Words>2140</Words>
  <Application>Microsoft Office PowerPoint</Application>
  <PresentationFormat>Presentación en pantalla (4:3)</PresentationFormat>
  <Paragraphs>193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Montserrat</vt:lpstr>
      <vt:lpstr>Montserrat Light</vt:lpstr>
      <vt:lpstr>Montserrat Ultra Light</vt:lpstr>
      <vt:lpstr>Wingdings</vt:lpstr>
      <vt:lpstr>PLANTILLA</vt:lpstr>
      <vt:lpstr>Fondo de Aportaciones para la Educación Tecnológica y de Adultos (FAETA) - Educación Tecnológica</vt:lpstr>
      <vt:lpstr>Fondo de Aportaciones para la Educación Tecnológica y de Adultos (FAETA) - Educación Tecnológica</vt:lpstr>
      <vt:lpstr>Fondo de Aportaciones para la Educación Tecnológica y de Adultos (FAETA) - Educación Tecnológica</vt:lpstr>
      <vt:lpstr>Fondo de Aportaciones para la Educación Tecnológica y de Adultos (FAETA) - Educación Tecnológica</vt:lpstr>
      <vt:lpstr>Fondo de Aportaciones para la Educación Tecnológica y de Adultos (FAETA) - Educación Tecnológica</vt:lpstr>
      <vt:lpstr>Fondo de Aportaciones para la Educación Tecnológica y de Adultos (FAETA) - Educación Tecnológica</vt:lpstr>
      <vt:lpstr>Fondo de Aportaciones para la Educación Tecnológica y de Adultos (FAETA) - Educación Tecnológica</vt:lpstr>
      <vt:lpstr>Fondo de Aportaciones para la Educación Tecnológica y de Adultos (FAETA) - Educación Tecnológica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Fondo de Aportaciones para la Educación Tecnológica y de Adultos (FAETA) - Educación Tecnológica</dc:title>
  <cp:lastModifiedBy>Arturo Hauchbaum</cp:lastModifiedBy>
  <cp:revision>109</cp:revision>
  <dcterms:created xsi:type="dcterms:W3CDTF">2020-03-02T20:30:49Z</dcterms:created>
  <dcterms:modified xsi:type="dcterms:W3CDTF">2021-10-27T02:00:59Z</dcterms:modified>
</cp:coreProperties>
</file>